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46"/>
  </p:notesMasterIdLst>
  <p:sldIdLst>
    <p:sldId id="256" r:id="rId2"/>
    <p:sldId id="281" r:id="rId3"/>
    <p:sldId id="282" r:id="rId4"/>
    <p:sldId id="283" r:id="rId5"/>
    <p:sldId id="284" r:id="rId6"/>
    <p:sldId id="292" r:id="rId7"/>
    <p:sldId id="269" r:id="rId8"/>
    <p:sldId id="257" r:id="rId9"/>
    <p:sldId id="290" r:id="rId10"/>
    <p:sldId id="258" r:id="rId11"/>
    <p:sldId id="293" r:id="rId12"/>
    <p:sldId id="286" r:id="rId13"/>
    <p:sldId id="287" r:id="rId14"/>
    <p:sldId id="288" r:id="rId15"/>
    <p:sldId id="262" r:id="rId16"/>
    <p:sldId id="261" r:id="rId17"/>
    <p:sldId id="303" r:id="rId18"/>
    <p:sldId id="304" r:id="rId19"/>
    <p:sldId id="260" r:id="rId20"/>
    <p:sldId id="302" r:id="rId21"/>
    <p:sldId id="294" r:id="rId22"/>
    <p:sldId id="270" r:id="rId23"/>
    <p:sldId id="263" r:id="rId24"/>
    <p:sldId id="264" r:id="rId25"/>
    <p:sldId id="265" r:id="rId26"/>
    <p:sldId id="306" r:id="rId27"/>
    <p:sldId id="266" r:id="rId28"/>
    <p:sldId id="272" r:id="rId29"/>
    <p:sldId id="305" r:id="rId30"/>
    <p:sldId id="278" r:id="rId31"/>
    <p:sldId id="279" r:id="rId32"/>
    <p:sldId id="295" r:id="rId33"/>
    <p:sldId id="299" r:id="rId34"/>
    <p:sldId id="301" r:id="rId35"/>
    <p:sldId id="297" r:id="rId36"/>
    <p:sldId id="308" r:id="rId37"/>
    <p:sldId id="298" r:id="rId38"/>
    <p:sldId id="289" r:id="rId39"/>
    <p:sldId id="273" r:id="rId40"/>
    <p:sldId id="275" r:id="rId41"/>
    <p:sldId id="291" r:id="rId42"/>
    <p:sldId id="307" r:id="rId43"/>
    <p:sldId id="280" r:id="rId44"/>
    <p:sldId id="277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872F"/>
    <a:srgbClr val="66FF33"/>
    <a:srgbClr val="FFF8C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1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23F9F-44D9-4733-A254-1AB8EB9435FF}" type="datetimeFigureOut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BAA4E-EFAF-4821-9B46-E0950538D7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67E6E-C1C8-40AA-BAC5-3E9C8D0682D0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Pauline Gagnon, 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0C135-83E8-421D-8B6A-4507F87FE677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Pauline Gagnon, 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9E5E-244D-4C56-A8A6-BD45EBC3A75F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Pauline Gagnon, 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35E9-2981-4DC8-8A6E-3202D5F41192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Pauline Gagnon, 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E867E-35A7-484C-97C9-08EF4A01F11C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Pauline Gagnon, 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7E2E-90AD-4E85-AF6C-FA29CE9052C0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Pauline Gagnon, 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3A68-B8BE-4EC4-A7E3-48D7354E4FEF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Pauline Gagnon, Indiana University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08D7-3021-4C9E-918F-CD38999B0F60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Pauline Gagnon, 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B9A8-4252-4A4A-9249-B78D3F1D7ED6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Pauline Gagnon, Indiana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899C5-E5D4-4F90-AFEC-3173FA4E5430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Pauline Gagnon, 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E193-9D31-414F-B6E7-F2BED7E236BF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Pauline Gagnon, 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56434-7C96-4EDA-B7A0-45028EB55791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Pauline Gagnon, 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29xM6VpXWl4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8229600" cy="18288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Comment caller </a:t>
            </a:r>
            <a:r>
              <a:rPr lang="en-US" smtClean="0"/>
              <a:t>l’orignal</a:t>
            </a:r>
            <a:r>
              <a:rPr lang="en-US" dirty="0" smtClean="0"/>
              <a:t> super-</a:t>
            </a:r>
            <a:r>
              <a:rPr lang="en-US" dirty="0" err="1" smtClean="0"/>
              <a:t>sombre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vallée</a:t>
            </a:r>
            <a:r>
              <a:rPr lang="en-US" dirty="0" smtClean="0"/>
              <a:t> </a:t>
            </a:r>
            <a:r>
              <a:rPr lang="en-US" dirty="0" err="1" smtClean="0"/>
              <a:t>cachée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8382000" cy="3048000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Anomalies </a:t>
            </a:r>
            <a:r>
              <a:rPr lang="en-US" dirty="0" err="1" smtClean="0"/>
              <a:t>observée</a:t>
            </a:r>
            <a:endParaRPr lang="en-US" dirty="0" smtClean="0"/>
          </a:p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 Nouvelle </a:t>
            </a:r>
            <a:r>
              <a:rPr lang="en-US" dirty="0" err="1" smtClean="0"/>
              <a:t>théorie</a:t>
            </a:r>
            <a:r>
              <a:rPr lang="en-US" dirty="0" smtClean="0"/>
              <a:t> pour la </a:t>
            </a:r>
            <a:r>
              <a:rPr lang="en-US" dirty="0" err="1" smtClean="0"/>
              <a:t>matière</a:t>
            </a:r>
            <a:r>
              <a:rPr lang="en-US" dirty="0" smtClean="0"/>
              <a:t> noire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 Signatures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différents</a:t>
            </a:r>
            <a:r>
              <a:rPr lang="en-US" dirty="0" smtClean="0"/>
              <a:t> </a:t>
            </a:r>
            <a:r>
              <a:rPr lang="en-US" dirty="0" err="1" smtClean="0"/>
              <a:t>collisionneurs</a:t>
            </a:r>
            <a:endParaRPr lang="en-US" dirty="0" smtClean="0"/>
          </a:p>
          <a:p>
            <a:pPr marL="342900" indent="-342900" algn="l"/>
            <a:endParaRPr lang="en-US" dirty="0" smtClean="0"/>
          </a:p>
          <a:p>
            <a:pPr marL="342900" indent="-342900" algn="r"/>
            <a:r>
              <a:rPr lang="en-US" sz="2400" b="1" dirty="0" smtClean="0"/>
              <a:t>Pauline Gagnon, Indiana University</a:t>
            </a:r>
            <a:endParaRPr lang="en-US" sz="2400" b="1" dirty="0"/>
          </a:p>
        </p:txBody>
      </p:sp>
      <p:pic>
        <p:nvPicPr>
          <p:cNvPr id="6" name="Picture 5" descr="moo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839546"/>
            <a:ext cx="1771650" cy="1665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429000" cy="6477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2. </a:t>
            </a:r>
            <a:r>
              <a:rPr lang="en-US" dirty="0" err="1" smtClean="0"/>
              <a:t>L’anomalie</a:t>
            </a:r>
            <a:r>
              <a:rPr lang="en-US" dirty="0" smtClean="0"/>
              <a:t> </a:t>
            </a:r>
            <a:r>
              <a:rPr lang="en-US" dirty="0" err="1" smtClean="0"/>
              <a:t>d’ATIC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sz="2000" dirty="0" smtClean="0"/>
              <a:t>(</a:t>
            </a:r>
            <a:r>
              <a:rPr lang="en-US" sz="2000" b="1" dirty="0" smtClean="0"/>
              <a:t>ATIC</a:t>
            </a:r>
            <a:r>
              <a:rPr lang="en-US" sz="2000" dirty="0" smtClean="0"/>
              <a:t>: Advanced Thin Ionization Calorimeter; balloon experiment above Antarctica)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100" dirty="0" err="1" smtClean="0"/>
              <a:t>excès</a:t>
            </a:r>
            <a:r>
              <a:rPr lang="en-US" sz="3100" dirty="0" smtClean="0"/>
              <a:t> </a:t>
            </a:r>
            <a:r>
              <a:rPr lang="en-US" sz="3100" dirty="0" err="1" smtClean="0"/>
              <a:t>dans</a:t>
            </a:r>
            <a:r>
              <a:rPr lang="en-US" sz="3100" dirty="0" smtClean="0"/>
              <a:t> le </a:t>
            </a:r>
            <a:r>
              <a:rPr lang="en-US" sz="3100" dirty="0" err="1" smtClean="0"/>
              <a:t>spectre</a:t>
            </a:r>
            <a:r>
              <a:rPr lang="en-US" sz="3100" dirty="0" smtClean="0"/>
              <a:t> de </a:t>
            </a:r>
            <a:r>
              <a:rPr lang="en-US" sz="3100" dirty="0" err="1" smtClean="0"/>
              <a:t>rayons</a:t>
            </a:r>
            <a:r>
              <a:rPr lang="en-US" sz="3100" dirty="0" smtClean="0"/>
              <a:t> </a:t>
            </a:r>
            <a:r>
              <a:rPr lang="en-US" sz="3100" dirty="0" err="1" smtClean="0"/>
              <a:t>cosmiques</a:t>
            </a:r>
            <a:r>
              <a:rPr lang="en-US" sz="3100" dirty="0" smtClean="0"/>
              <a:t> pour les </a:t>
            </a:r>
            <a:r>
              <a:rPr lang="en-US" sz="3100" dirty="0" err="1" smtClean="0"/>
              <a:t>électrons</a:t>
            </a:r>
            <a:r>
              <a:rPr lang="en-US" sz="3100" dirty="0" smtClean="0"/>
              <a:t> entre 300-800 GeV</a:t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FERMI </a:t>
            </a:r>
            <a:r>
              <a:rPr lang="en-US" sz="3100" dirty="0" err="1" smtClean="0"/>
              <a:t>présentera</a:t>
            </a:r>
            <a:r>
              <a:rPr lang="en-US" sz="3100" dirty="0" smtClean="0"/>
              <a:t> </a:t>
            </a:r>
            <a:r>
              <a:rPr lang="en-US" sz="3100" dirty="0" err="1" smtClean="0"/>
              <a:t>sous</a:t>
            </a:r>
            <a:r>
              <a:rPr lang="en-US" sz="3100" dirty="0" smtClean="0"/>
              <a:t> </a:t>
            </a:r>
            <a:r>
              <a:rPr lang="en-US" sz="3100" dirty="0" err="1" smtClean="0"/>
              <a:t>peu</a:t>
            </a:r>
            <a:r>
              <a:rPr lang="en-US" sz="3100" dirty="0" smtClean="0"/>
              <a:t> </a:t>
            </a:r>
            <a:r>
              <a:rPr lang="en-US" sz="3100" dirty="0" err="1" smtClean="0"/>
              <a:t>ses</a:t>
            </a:r>
            <a:r>
              <a:rPr lang="en-US" sz="3100" dirty="0" smtClean="0"/>
              <a:t> </a:t>
            </a:r>
            <a:r>
              <a:rPr lang="en-US" sz="3100" dirty="0" err="1" smtClean="0"/>
              <a:t>résultats</a:t>
            </a:r>
            <a:r>
              <a:rPr lang="en-US" sz="3100" dirty="0" smtClean="0"/>
              <a:t> pour confirmer </a:t>
            </a:r>
            <a:r>
              <a:rPr lang="en-US" sz="3100" dirty="0" err="1" smtClean="0"/>
              <a:t>ou</a:t>
            </a:r>
            <a:r>
              <a:rPr lang="en-US" sz="3100" dirty="0" smtClean="0"/>
              <a:t> non </a:t>
            </a:r>
            <a:r>
              <a:rPr lang="en-US" sz="3100" dirty="0" err="1" smtClean="0"/>
              <a:t>cette</a:t>
            </a:r>
            <a:r>
              <a:rPr lang="en-US" sz="3100" dirty="0" smtClean="0"/>
              <a:t> observation</a:t>
            </a:r>
            <a:endParaRPr lang="en-US" sz="3600" dirty="0"/>
          </a:p>
        </p:txBody>
      </p:sp>
      <p:pic>
        <p:nvPicPr>
          <p:cNvPr id="8" name="Content Placeholder 7" descr="ATIC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29000" y="1371600"/>
            <a:ext cx="5528930" cy="3962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5791200"/>
            <a:ext cx="3581400" cy="334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1800" b="1" dirty="0" smtClean="0"/>
              <a:t>Nature 456, 362-365 (2008)</a:t>
            </a:r>
            <a:endParaRPr lang="en-US" sz="1800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7E2E-90AD-4E85-AF6C-FA29CE9052C0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Pauline Gagnon, 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886200" y="304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38600" y="2286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ATIC           AMS          HEAT    </a:t>
            </a:r>
          </a:p>
          <a:p>
            <a:r>
              <a:rPr lang="en-US" dirty="0" smtClean="0"/>
              <a:t> BETS          PPB-BETS       emulsion chambers</a:t>
            </a:r>
          </a:p>
          <a:p>
            <a:r>
              <a:rPr lang="en-US" dirty="0" smtClean="0"/>
              <a:t> power-law spectrum          with solar modulation</a:t>
            </a:r>
            <a:endParaRPr lang="en-US" dirty="0"/>
          </a:p>
        </p:txBody>
      </p:sp>
      <p:sp>
        <p:nvSpPr>
          <p:cNvPr id="12" name="Isosceles Triangle 11"/>
          <p:cNvSpPr/>
          <p:nvPr/>
        </p:nvSpPr>
        <p:spPr>
          <a:xfrm>
            <a:off x="5791200" y="304800"/>
            <a:ext cx="152400" cy="1524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4876800" y="609600"/>
            <a:ext cx="152400" cy="152400"/>
            <a:chOff x="6019800" y="304800"/>
            <a:chExt cx="152400" cy="152400"/>
          </a:xfrm>
        </p:grpSpPr>
        <p:cxnSp>
          <p:nvCxnSpPr>
            <p:cNvPr id="14" name="Straight Connector 13"/>
            <p:cNvCxnSpPr/>
            <p:nvPr/>
          </p:nvCxnSpPr>
          <p:spPr>
            <a:xfrm rot="16200000" flipH="1">
              <a:off x="6019800" y="304800"/>
              <a:ext cx="152400" cy="15240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6019800" y="304800"/>
              <a:ext cx="152400" cy="15240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Oval 17"/>
          <p:cNvSpPr/>
          <p:nvPr/>
        </p:nvSpPr>
        <p:spPr>
          <a:xfrm>
            <a:off x="3886200" y="6096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4876800" y="381000"/>
            <a:ext cx="152400" cy="152400"/>
            <a:chOff x="6019800" y="304800"/>
            <a:chExt cx="152400" cy="152400"/>
          </a:xfrm>
        </p:grpSpPr>
        <p:cxnSp>
          <p:nvCxnSpPr>
            <p:cNvPr id="20" name="Straight Connector 19"/>
            <p:cNvCxnSpPr/>
            <p:nvPr/>
          </p:nvCxnSpPr>
          <p:spPr>
            <a:xfrm rot="16200000" flipH="1">
              <a:off x="6019800" y="304800"/>
              <a:ext cx="152400" cy="152400"/>
            </a:xfrm>
            <a:prstGeom prst="line">
              <a:avLst/>
            </a:prstGeom>
            <a:ln w="57150">
              <a:solidFill>
                <a:srgbClr val="1D87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6019800" y="304800"/>
              <a:ext cx="152400" cy="152400"/>
            </a:xfrm>
            <a:prstGeom prst="line">
              <a:avLst/>
            </a:prstGeom>
            <a:ln w="57150">
              <a:solidFill>
                <a:srgbClr val="1D87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 rot="2573789">
            <a:off x="6191085" y="645826"/>
            <a:ext cx="149523" cy="1096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6248400" y="990600"/>
            <a:ext cx="2286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810000" y="9906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04800"/>
            <a:ext cx="3886200" cy="58674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3. </a:t>
            </a:r>
            <a:r>
              <a:rPr lang="en-US" b="1" dirty="0" smtClean="0"/>
              <a:t>EGRET:</a:t>
            </a:r>
          </a:p>
          <a:p>
            <a:r>
              <a:rPr lang="fr-CA" dirty="0" smtClean="0"/>
              <a:t>Mesure des rayons cosmiques venant du centre de la galaxie; excès vu entre </a:t>
            </a:r>
            <a:r>
              <a:rPr lang="en-US" dirty="0" smtClean="0"/>
              <a:t>10-50 GeV</a:t>
            </a:r>
          </a:p>
          <a:p>
            <a:r>
              <a:rPr lang="en-US" dirty="0" smtClean="0"/>
              <a:t>Le nouveau satellite FERMI </a:t>
            </a:r>
            <a:r>
              <a:rPr lang="en-US" dirty="0" err="1" smtClean="0"/>
              <a:t>recueilera</a:t>
            </a:r>
            <a:r>
              <a:rPr lang="en-US" dirty="0" smtClean="0"/>
              <a:t> </a:t>
            </a:r>
            <a:r>
              <a:rPr lang="en-US" dirty="0" err="1" smtClean="0"/>
              <a:t>autant</a:t>
            </a:r>
            <a:r>
              <a:rPr lang="en-US" dirty="0" smtClean="0"/>
              <a:t> de </a:t>
            </a:r>
            <a:r>
              <a:rPr lang="en-US" dirty="0" err="1" smtClean="0"/>
              <a:t>données</a:t>
            </a:r>
            <a:r>
              <a:rPr lang="en-US" dirty="0" smtClean="0"/>
              <a:t> en un an </a:t>
            </a:r>
            <a:r>
              <a:rPr lang="en-US" dirty="0" err="1" smtClean="0"/>
              <a:t>seulement</a:t>
            </a:r>
            <a:r>
              <a:rPr lang="en-US" dirty="0" smtClean="0"/>
              <a:t> et 25 </a:t>
            </a:r>
            <a:r>
              <a:rPr lang="en-US" dirty="0" err="1" smtClean="0"/>
              <a:t>fois</a:t>
            </a:r>
            <a:r>
              <a:rPr lang="en-US" dirty="0" smtClean="0"/>
              <a:t> plus au total</a:t>
            </a:r>
          </a:p>
          <a:p>
            <a:r>
              <a:rPr lang="en-US" dirty="0" smtClean="0"/>
              <a:t>FERMI </a:t>
            </a:r>
            <a:r>
              <a:rPr lang="en-US" dirty="0" err="1" smtClean="0"/>
              <a:t>fut</a:t>
            </a:r>
            <a:r>
              <a:rPr lang="en-US" dirty="0" smtClean="0"/>
              <a:t> </a:t>
            </a:r>
            <a:r>
              <a:rPr lang="en-US" dirty="0" err="1" smtClean="0"/>
              <a:t>lancé</a:t>
            </a:r>
            <a:r>
              <a:rPr lang="en-US" dirty="0" smtClean="0"/>
              <a:t> en </a:t>
            </a:r>
            <a:r>
              <a:rPr lang="en-US" dirty="0" err="1" smtClean="0"/>
              <a:t>juin</a:t>
            </a:r>
            <a:r>
              <a:rPr lang="en-US" dirty="0" smtClean="0"/>
              <a:t> 2008</a:t>
            </a:r>
          </a:p>
          <a:p>
            <a:r>
              <a:rPr lang="en-US" dirty="0" smtClean="0"/>
              <a:t>Premiers </a:t>
            </a:r>
            <a:r>
              <a:rPr lang="en-US" dirty="0" err="1" smtClean="0"/>
              <a:t>résultats</a:t>
            </a:r>
            <a:r>
              <a:rPr lang="en-US" dirty="0" smtClean="0"/>
              <a:t> </a:t>
            </a:r>
            <a:r>
              <a:rPr lang="en-US" dirty="0" err="1" smtClean="0"/>
              <a:t>présentés</a:t>
            </a:r>
            <a:r>
              <a:rPr lang="en-US" dirty="0" smtClean="0"/>
              <a:t> à </a:t>
            </a:r>
            <a:r>
              <a:rPr lang="en-US" dirty="0" err="1" smtClean="0"/>
              <a:t>Moriond</a:t>
            </a:r>
            <a:r>
              <a:rPr lang="en-US" dirty="0" smtClean="0"/>
              <a:t> en mars</a:t>
            </a:r>
          </a:p>
          <a:p>
            <a:endParaRPr lang="en-US" dirty="0"/>
          </a:p>
        </p:txBody>
      </p:sp>
      <p:pic>
        <p:nvPicPr>
          <p:cNvPr id="8" name="Content Placeholder 7" descr="EGRET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91794" y="946396"/>
            <a:ext cx="4976006" cy="5179767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7E2E-90AD-4E85-AF6C-FA29CE9052C0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Pauline Gagnon, 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Premiers </a:t>
            </a:r>
            <a:r>
              <a:rPr lang="en-US" dirty="0" err="1" smtClean="0"/>
              <a:t>résultats</a:t>
            </a:r>
            <a:r>
              <a:rPr lang="en-US" dirty="0" smtClean="0"/>
              <a:t> de Fermi: 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l’excès</a:t>
            </a:r>
            <a:r>
              <a:rPr lang="en-US" dirty="0" smtClean="0"/>
              <a:t> </a:t>
            </a:r>
            <a:r>
              <a:rPr lang="en-US" dirty="0" err="1" smtClean="0"/>
              <a:t>d’EGRET</a:t>
            </a:r>
            <a:r>
              <a:rPr lang="en-US" dirty="0" smtClean="0"/>
              <a:t> </a:t>
            </a:r>
            <a:r>
              <a:rPr lang="en-US" dirty="0" err="1" smtClean="0"/>
              <a:t>n’est</a:t>
            </a:r>
            <a:r>
              <a:rPr lang="en-US" dirty="0" smtClean="0"/>
              <a:t> pas </a:t>
            </a:r>
            <a:r>
              <a:rPr lang="en-US" dirty="0" err="1" smtClean="0"/>
              <a:t>confirmé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35E9-2981-4DC8-8A6E-3202D5F41192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Pauline Gagnon, 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 descr="Fermi-Morio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480337"/>
            <a:ext cx="6472237" cy="4868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7316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2800" dirty="0" smtClean="0"/>
              <a:t>Fermi et EGRET </a:t>
            </a:r>
            <a:r>
              <a:rPr lang="en-US" sz="2800" dirty="0" err="1" smtClean="0"/>
              <a:t>sont</a:t>
            </a:r>
            <a:r>
              <a:rPr lang="en-US" sz="2800" dirty="0" smtClean="0"/>
              <a:t> </a:t>
            </a:r>
            <a:r>
              <a:rPr lang="en-US" sz="2800" dirty="0" err="1" smtClean="0"/>
              <a:t>d’accord</a:t>
            </a:r>
            <a:r>
              <a:rPr lang="en-US" sz="2800" dirty="0" smtClean="0"/>
              <a:t> pour les </a:t>
            </a:r>
            <a:r>
              <a:rPr lang="en-US" sz="2800" dirty="0" err="1" smtClean="0"/>
              <a:t>données</a:t>
            </a:r>
            <a:r>
              <a:rPr lang="en-US" sz="2800" dirty="0" smtClean="0"/>
              <a:t> </a:t>
            </a:r>
            <a:r>
              <a:rPr lang="en-US" sz="2800" dirty="0" err="1" smtClean="0"/>
              <a:t>recueilies</a:t>
            </a:r>
            <a:r>
              <a:rPr lang="en-US" sz="2800" dirty="0" smtClean="0"/>
              <a:t> à large latitude </a:t>
            </a:r>
            <a:r>
              <a:rPr lang="en-US" sz="2800" dirty="0" err="1" smtClean="0"/>
              <a:t>mais</a:t>
            </a:r>
            <a:r>
              <a:rPr lang="en-US" sz="2800" dirty="0" smtClean="0"/>
              <a:t> pas au centre de la </a:t>
            </a:r>
            <a:r>
              <a:rPr lang="en-US" sz="2800" dirty="0" err="1" smtClean="0"/>
              <a:t>galaxie</a:t>
            </a:r>
            <a:endParaRPr lang="en-US" sz="2800" dirty="0"/>
          </a:p>
        </p:txBody>
      </p:sp>
      <p:pic>
        <p:nvPicPr>
          <p:cNvPr id="8" name="Content Placeholder 7" descr="microwave-bgn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1447800"/>
            <a:ext cx="3695700" cy="184785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7E2E-90AD-4E85-AF6C-FA29CE9052C0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Pauline Gagnon, 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Picture 8" descr="Egret-spectrum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1" y="1447800"/>
            <a:ext cx="4419600" cy="4514441"/>
          </a:xfrm>
          <a:prstGeom prst="rect">
            <a:avLst/>
          </a:prstGeom>
        </p:spPr>
      </p:pic>
      <p:sp>
        <p:nvSpPr>
          <p:cNvPr id="10" name="Content Placeholder 3"/>
          <p:cNvSpPr txBox="1">
            <a:spLocks/>
          </p:cNvSpPr>
          <p:nvPr/>
        </p:nvSpPr>
        <p:spPr>
          <a:xfrm>
            <a:off x="228600" y="3352800"/>
            <a:ext cx="41910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EGRET et Fermi 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 </a:t>
            </a:r>
            <a:r>
              <a:rPr kumimoji="0" lang="en-US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désaccord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les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données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venant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du centre de la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galaxie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strike="noStrike" kern="1200" cap="none" spc="0" normalizeH="0" baseline="0" noProof="0" dirty="0" err="1" smtClean="0">
                <a:ln>
                  <a:noFill/>
                </a:ln>
                <a:solidFill>
                  <a:srgbClr val="1D872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D’accord</a:t>
            </a:r>
            <a:r>
              <a:rPr kumimoji="0" lang="en-US" sz="2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sur</a:t>
            </a:r>
            <a:r>
              <a:rPr kumimoji="0" lang="en-US" sz="2800" b="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les </a:t>
            </a:r>
            <a:r>
              <a:rPr kumimoji="0" lang="en-US" sz="2800" b="0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rayonnements</a:t>
            </a:r>
            <a:r>
              <a:rPr kumimoji="0" lang="en-US" sz="2800" b="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fr-CA" sz="2800" noProof="0" dirty="0" smtClean="0"/>
              <a:t>gamma</a:t>
            </a:r>
            <a:r>
              <a:rPr lang="en-US" sz="2800" dirty="0" smtClean="0"/>
              <a:t> </a:t>
            </a:r>
            <a:r>
              <a:rPr lang="en-US" sz="2800" dirty="0" err="1" smtClean="0"/>
              <a:t>diffus</a:t>
            </a:r>
            <a:r>
              <a:rPr kumimoji="0" lang="en-US" sz="2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à </a:t>
            </a:r>
            <a:r>
              <a:rPr kumimoji="0" lang="en-US" sz="2800" b="0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grande</a:t>
            </a:r>
            <a:r>
              <a:rPr kumimoji="0" lang="en-US" sz="2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latitude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err="1" smtClean="0"/>
              <a:t>Celui-là</a:t>
            </a:r>
            <a:r>
              <a:rPr lang="en-US" sz="2800" dirty="0" smtClean="0"/>
              <a:t> suit </a:t>
            </a:r>
            <a:r>
              <a:rPr lang="en-US" sz="2800" dirty="0" err="1" smtClean="0"/>
              <a:t>une</a:t>
            </a:r>
            <a:r>
              <a:rPr lang="en-US" sz="2800" dirty="0" smtClean="0"/>
              <a:t> </a:t>
            </a:r>
            <a:r>
              <a:rPr lang="en-US" sz="2800" dirty="0" err="1" smtClean="0"/>
              <a:t>courbe</a:t>
            </a:r>
            <a:r>
              <a:rPr lang="en-US" sz="2800" dirty="0" smtClean="0"/>
              <a:t> </a:t>
            </a:r>
            <a:r>
              <a:rPr lang="en-US" sz="2800" dirty="0" err="1" smtClean="0"/>
              <a:t>exponentielle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-304800" y="3352800"/>
            <a:ext cx="1676400" cy="6096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4914900" y="4686300"/>
            <a:ext cx="1676400" cy="685800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10400" y="5943600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arXiv:0903.0165v1</a:t>
            </a:r>
            <a:endParaRPr lang="en-US" b="1" dirty="0"/>
          </a:p>
        </p:txBody>
      </p:sp>
      <p:cxnSp>
        <p:nvCxnSpPr>
          <p:cNvPr id="19" name="Straight Arrow Connector 18"/>
          <p:cNvCxnSpPr>
            <a:stCxn id="9" idx="1"/>
          </p:cNvCxnSpPr>
          <p:nvPr/>
        </p:nvCxnSpPr>
        <p:spPr>
          <a:xfrm rot="10800000">
            <a:off x="3810001" y="2362201"/>
            <a:ext cx="457201" cy="134282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>
            <a:off x="2971800" y="3732211"/>
            <a:ext cx="12954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28600" y="4495800"/>
            <a:ext cx="1219200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200400" y="5867400"/>
            <a:ext cx="2209800" cy="1588"/>
          </a:xfrm>
          <a:prstGeom prst="line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629400" y="1905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Χ</a:t>
            </a:r>
            <a:r>
              <a:rPr lang="en-US" b="1" baseline="30000" dirty="0" smtClean="0"/>
              <a:t>2</a:t>
            </a:r>
            <a:r>
              <a:rPr lang="en-US" b="1" dirty="0" smtClean="0"/>
              <a:t>/</a:t>
            </a:r>
            <a:r>
              <a:rPr lang="en-US" b="1" i="1" dirty="0" err="1" smtClean="0"/>
              <a:t>dof</a:t>
            </a:r>
            <a:r>
              <a:rPr lang="en-US" b="1" i="1" dirty="0" smtClean="0"/>
              <a:t> </a:t>
            </a:r>
            <a:r>
              <a:rPr lang="en-US" b="1" dirty="0" smtClean="0"/>
              <a:t>= 0.27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09696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Dado et Dar </a:t>
            </a:r>
            <a:r>
              <a:rPr lang="en-US" dirty="0" err="1" smtClean="0"/>
              <a:t>pensent</a:t>
            </a:r>
            <a:r>
              <a:rPr lang="en-US" dirty="0" smtClean="0"/>
              <a:t> </a:t>
            </a:r>
            <a:r>
              <a:rPr lang="en-US" dirty="0" err="1" smtClean="0"/>
              <a:t>qu’ATIC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faux! </a:t>
            </a:r>
            <a:r>
              <a:rPr lang="en-US" sz="3100" dirty="0" smtClean="0"/>
              <a:t>arXiv:0903.0165v1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ATIC </a:t>
            </a:r>
            <a:r>
              <a:rPr lang="en-US" dirty="0" err="1" smtClean="0"/>
              <a:t>mesure</a:t>
            </a:r>
            <a:r>
              <a:rPr lang="en-US" dirty="0" smtClean="0"/>
              <a:t> un flux </a:t>
            </a:r>
            <a:r>
              <a:rPr lang="en-US" dirty="0" err="1" smtClean="0"/>
              <a:t>électron</a:t>
            </a:r>
            <a:r>
              <a:rPr lang="en-US" dirty="0" smtClean="0"/>
              <a:t> </a:t>
            </a:r>
            <a:r>
              <a:rPr lang="en-US" dirty="0" err="1" smtClean="0"/>
              <a:t>excessif</a:t>
            </a:r>
            <a:r>
              <a:rPr lang="en-US" dirty="0" smtClean="0"/>
              <a:t> entre 500-800 GeV ne </a:t>
            </a:r>
            <a:r>
              <a:rPr lang="en-US" dirty="0" err="1" smtClean="0"/>
              <a:t>venant</a:t>
            </a:r>
            <a:r>
              <a:rPr lang="en-US" dirty="0" smtClean="0"/>
              <a:t> </a:t>
            </a:r>
            <a:r>
              <a:rPr lang="en-US" dirty="0" err="1" smtClean="0"/>
              <a:t>d’aucune</a:t>
            </a:r>
            <a:r>
              <a:rPr lang="en-US" dirty="0" smtClean="0"/>
              <a:t> direction </a:t>
            </a:r>
            <a:r>
              <a:rPr lang="en-US" dirty="0" err="1" smtClean="0"/>
              <a:t>particulière</a:t>
            </a:r>
            <a:endParaRPr lang="en-US" dirty="0" smtClean="0"/>
          </a:p>
          <a:p>
            <a:r>
              <a:rPr lang="fr-CA" dirty="0" smtClean="0"/>
              <a:t>Cela devrait engendré un rayonnement gamma diffus entre </a:t>
            </a:r>
            <a:r>
              <a:rPr lang="en-US" dirty="0" smtClean="0"/>
              <a:t>0.8-2 GeV</a:t>
            </a:r>
          </a:p>
          <a:p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ça</a:t>
            </a:r>
            <a:r>
              <a:rPr lang="en-US" dirty="0" smtClean="0"/>
              <a:t> ne </a:t>
            </a:r>
            <a:r>
              <a:rPr lang="en-US" dirty="0" err="1" smtClean="0"/>
              <a:t>colle</a:t>
            </a:r>
            <a:r>
              <a:rPr lang="en-US" dirty="0" smtClean="0"/>
              <a:t> pas avec les observations </a:t>
            </a:r>
            <a:r>
              <a:rPr lang="en-US" dirty="0" err="1" smtClean="0"/>
              <a:t>d’EGRET</a:t>
            </a:r>
            <a:endParaRPr lang="en-US" dirty="0" smtClean="0"/>
          </a:p>
          <a:p>
            <a:r>
              <a:rPr lang="fr-CA" dirty="0" smtClean="0"/>
              <a:t>FERMI devrait tranché sous peu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7E2E-90AD-4E85-AF6C-FA29CE9052C0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Pauline Gagnon, 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 descr="Egret-spectrum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0" y="1524000"/>
            <a:ext cx="4457700" cy="4495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10200" y="4648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Χ</a:t>
            </a:r>
            <a:r>
              <a:rPr lang="en-US" b="1" baseline="30000" dirty="0" smtClean="0"/>
              <a:t>2</a:t>
            </a:r>
            <a:r>
              <a:rPr lang="en-US" b="1" dirty="0" smtClean="0"/>
              <a:t>/</a:t>
            </a:r>
            <a:r>
              <a:rPr lang="en-US" b="1" i="1" dirty="0" err="1" smtClean="0"/>
              <a:t>dof</a:t>
            </a:r>
            <a:r>
              <a:rPr lang="en-US" b="1" i="1" dirty="0" smtClean="0"/>
              <a:t> </a:t>
            </a:r>
            <a:r>
              <a:rPr lang="en-US" b="1" dirty="0" smtClean="0"/>
              <a:t>= 14.6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228600"/>
            <a:ext cx="8915400" cy="58674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4. </a:t>
            </a:r>
            <a:r>
              <a:rPr lang="en-US" b="1" dirty="0" smtClean="0"/>
              <a:t>WMAP haze </a:t>
            </a:r>
            <a:r>
              <a:rPr lang="da-DK" b="1" dirty="0" smtClean="0"/>
              <a:t>dans le centre de la galaxie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sz="2400" dirty="0" smtClean="0"/>
              <a:t>(Wilkinson Microwave Anisotropy Probe)</a:t>
            </a:r>
          </a:p>
          <a:p>
            <a:r>
              <a:rPr lang="en-US" dirty="0" smtClean="0"/>
              <a:t>Un bruit-de-fond </a:t>
            </a:r>
            <a:r>
              <a:rPr lang="en-US" dirty="0" err="1" smtClean="0"/>
              <a:t>diffus</a:t>
            </a:r>
            <a:r>
              <a:rPr lang="en-US" dirty="0" smtClean="0"/>
              <a:t> </a:t>
            </a:r>
            <a:r>
              <a:rPr lang="en-US" dirty="0" err="1" smtClean="0"/>
              <a:t>anormal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observé</a:t>
            </a:r>
            <a:r>
              <a:rPr lang="en-US" dirty="0" smtClean="0"/>
              <a:t> par WMAP en provenance du centre de </a:t>
            </a:r>
            <a:r>
              <a:rPr lang="en-US" dirty="0" err="1" smtClean="0"/>
              <a:t>notre</a:t>
            </a:r>
            <a:r>
              <a:rPr lang="en-US" dirty="0" smtClean="0"/>
              <a:t> </a:t>
            </a:r>
            <a:r>
              <a:rPr lang="en-US" dirty="0" err="1" smtClean="0"/>
              <a:t>galaxie</a:t>
            </a:r>
            <a:r>
              <a:rPr lang="en-US" dirty="0" smtClean="0"/>
              <a:t> sans </a:t>
            </a:r>
            <a:r>
              <a:rPr lang="en-US" dirty="0" err="1" smtClean="0"/>
              <a:t>être</a:t>
            </a:r>
            <a:r>
              <a:rPr lang="en-US" dirty="0" smtClean="0"/>
              <a:t> </a:t>
            </a:r>
            <a:r>
              <a:rPr lang="en-US" dirty="0" err="1" smtClean="0"/>
              <a:t>associé</a:t>
            </a:r>
            <a:r>
              <a:rPr lang="en-US" dirty="0" smtClean="0"/>
              <a:t> à </a:t>
            </a:r>
            <a:r>
              <a:rPr lang="en-US" dirty="0" err="1" smtClean="0"/>
              <a:t>une</a:t>
            </a:r>
            <a:r>
              <a:rPr lang="en-US" dirty="0" smtClean="0"/>
              <a:t> source </a:t>
            </a:r>
            <a:r>
              <a:rPr lang="en-US" dirty="0" err="1" smtClean="0"/>
              <a:t>quleconque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Plusieurs</a:t>
            </a:r>
            <a:r>
              <a:rPr lang="en-US" dirty="0" smtClean="0"/>
              <a:t> </a:t>
            </a:r>
            <a:r>
              <a:rPr lang="en-US" dirty="0" err="1" smtClean="0"/>
              <a:t>bandes</a:t>
            </a:r>
            <a:r>
              <a:rPr lang="en-US" dirty="0" smtClean="0"/>
              <a:t> </a:t>
            </a:r>
            <a:r>
              <a:rPr lang="en-US" dirty="0" err="1" smtClean="0"/>
              <a:t>distinctes</a:t>
            </a:r>
            <a:r>
              <a:rPr lang="en-US" dirty="0" smtClean="0"/>
              <a:t> de radiation diffuse et </a:t>
            </a:r>
            <a:r>
              <a:rPr lang="en-US" dirty="0" err="1" smtClean="0"/>
              <a:t>couvrant</a:t>
            </a:r>
            <a:r>
              <a:rPr lang="en-US" dirty="0" smtClean="0"/>
              <a:t> 12 </a:t>
            </a:r>
            <a:r>
              <a:rPr lang="en-US" dirty="0" err="1" smtClean="0"/>
              <a:t>ordres</a:t>
            </a:r>
            <a:r>
              <a:rPr lang="en-US" dirty="0" smtClean="0"/>
              <a:t> de grandeur en </a:t>
            </a:r>
            <a:r>
              <a:rPr lang="en-US" dirty="0" err="1" smtClean="0"/>
              <a:t>fréquence</a:t>
            </a:r>
            <a:r>
              <a:rPr lang="en-US" dirty="0" smtClean="0"/>
              <a:t>.</a:t>
            </a:r>
          </a:p>
          <a:p>
            <a:endParaRPr lang="da-DK" dirty="0" smtClean="0"/>
          </a:p>
          <a:p>
            <a:r>
              <a:rPr lang="en-US" dirty="0" err="1" smtClean="0"/>
              <a:t>Ces</a:t>
            </a:r>
            <a:r>
              <a:rPr lang="en-US" dirty="0" smtClean="0"/>
              <a:t> </a:t>
            </a:r>
            <a:r>
              <a:rPr lang="en-US" dirty="0" err="1" smtClean="0"/>
              <a:t>rayons</a:t>
            </a:r>
            <a:r>
              <a:rPr lang="en-US" dirty="0" smtClean="0"/>
              <a:t> gamma de haute </a:t>
            </a:r>
            <a:r>
              <a:rPr lang="en-US" dirty="0" err="1" smtClean="0"/>
              <a:t>énergie</a:t>
            </a:r>
            <a:r>
              <a:rPr lang="en-US" dirty="0" smtClean="0"/>
              <a:t> </a:t>
            </a:r>
            <a:r>
              <a:rPr lang="en-US" dirty="0" err="1" smtClean="0"/>
              <a:t>pourraient</a:t>
            </a:r>
            <a:r>
              <a:rPr lang="en-US" dirty="0" smtClean="0"/>
              <a:t> </a:t>
            </a:r>
            <a:r>
              <a:rPr lang="en-US" dirty="0" err="1" smtClean="0"/>
              <a:t>venir</a:t>
            </a:r>
            <a:r>
              <a:rPr lang="en-US" dirty="0" smtClean="0"/>
              <a:t>  de radiation synchrotron </a:t>
            </a:r>
            <a:r>
              <a:rPr lang="en-US" dirty="0" err="1" smtClean="0"/>
              <a:t>accompagnant</a:t>
            </a:r>
            <a:r>
              <a:rPr lang="en-US" dirty="0" smtClean="0"/>
              <a:t> </a:t>
            </a:r>
            <a:r>
              <a:rPr lang="en-US" dirty="0" err="1" smtClean="0"/>
              <a:t>l’annihilation</a:t>
            </a:r>
            <a:r>
              <a:rPr lang="en-US" dirty="0" smtClean="0"/>
              <a:t> de </a:t>
            </a:r>
            <a:r>
              <a:rPr lang="en-US" dirty="0" err="1" smtClean="0"/>
              <a:t>matière</a:t>
            </a:r>
            <a:r>
              <a:rPr lang="en-US" dirty="0" smtClean="0"/>
              <a:t> noire en e+ et e-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7E2E-90AD-4E85-AF6C-FA29CE9052C0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Pauline Gagnon, 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304800"/>
            <a:ext cx="3124200" cy="58674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en-US" sz="3300" b="1" dirty="0" smtClean="0"/>
          </a:p>
          <a:p>
            <a:pPr>
              <a:buNone/>
            </a:pPr>
            <a:r>
              <a:rPr lang="en-US" sz="3300" b="1" dirty="0" smtClean="0"/>
              <a:t>5. </a:t>
            </a:r>
            <a:r>
              <a:rPr lang="en-US" sz="2900" b="1" dirty="0" smtClean="0"/>
              <a:t>SPI/INTEGRAL:</a:t>
            </a:r>
            <a:r>
              <a:rPr lang="en-US" sz="3300" dirty="0" smtClean="0"/>
              <a:t> </a:t>
            </a:r>
            <a:r>
              <a:rPr lang="en-US" sz="2900" dirty="0" smtClean="0"/>
              <a:t>International Gamma-Ray Astrophysics Laboratory, Ge detector array</a:t>
            </a:r>
            <a:endParaRPr lang="en-US" sz="3300" b="1" dirty="0" smtClean="0"/>
          </a:p>
          <a:p>
            <a:r>
              <a:rPr lang="en-US" dirty="0" smtClean="0"/>
              <a:t>Observation </a:t>
            </a:r>
            <a:r>
              <a:rPr lang="en-US" dirty="0" err="1" smtClean="0"/>
              <a:t>d’une</a:t>
            </a:r>
            <a:r>
              <a:rPr lang="en-US" dirty="0" smtClean="0"/>
              <a:t> </a:t>
            </a:r>
            <a:r>
              <a:rPr lang="en-US" dirty="0" err="1" smtClean="0"/>
              <a:t>raie</a:t>
            </a:r>
            <a:r>
              <a:rPr lang="en-US" dirty="0" smtClean="0"/>
              <a:t> </a:t>
            </a:r>
            <a:r>
              <a:rPr lang="en-US" dirty="0" err="1" smtClean="0"/>
              <a:t>spectrale</a:t>
            </a:r>
            <a:r>
              <a:rPr lang="en-US" dirty="0" smtClean="0"/>
              <a:t> à 511 </a:t>
            </a:r>
            <a:r>
              <a:rPr lang="en-US" dirty="0" err="1"/>
              <a:t>keV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provenant</a:t>
            </a:r>
            <a:r>
              <a:rPr lang="en-US" dirty="0" smtClean="0"/>
              <a:t> du </a:t>
            </a:r>
            <a:r>
              <a:rPr lang="en-US" dirty="0" err="1" smtClean="0"/>
              <a:t>coeur</a:t>
            </a:r>
            <a:r>
              <a:rPr lang="en-US" dirty="0" smtClean="0"/>
              <a:t> de la </a:t>
            </a:r>
            <a:r>
              <a:rPr lang="en-US" dirty="0" err="1" smtClean="0"/>
              <a:t>galaxie–rien</a:t>
            </a:r>
            <a:r>
              <a:rPr lang="en-US" dirty="0" smtClean="0"/>
              <a:t> ne </a:t>
            </a:r>
            <a:r>
              <a:rPr lang="en-US" dirty="0" err="1" smtClean="0"/>
              <a:t>vient</a:t>
            </a:r>
            <a:r>
              <a:rPr lang="en-US" dirty="0" smtClean="0"/>
              <a:t> du </a:t>
            </a:r>
            <a:r>
              <a:rPr lang="en-US" dirty="0" err="1" smtClean="0"/>
              <a:t>disque</a:t>
            </a:r>
            <a:endParaRPr lang="en-US" dirty="0" smtClean="0"/>
          </a:p>
          <a:p>
            <a:r>
              <a:rPr lang="en-US" dirty="0" err="1" smtClean="0"/>
              <a:t>Vue</a:t>
            </a:r>
            <a:r>
              <a:rPr lang="en-US" dirty="0" smtClean="0"/>
              <a:t> en 1970 et </a:t>
            </a:r>
            <a:r>
              <a:rPr lang="en-US" dirty="0" err="1" smtClean="0"/>
              <a:t>mesurée</a:t>
            </a:r>
            <a:r>
              <a:rPr lang="en-US" dirty="0" smtClean="0"/>
              <a:t> à 473 </a:t>
            </a:r>
            <a:r>
              <a:rPr lang="en-US" dirty="0" smtClean="0">
                <a:latin typeface="Calibri"/>
              </a:rPr>
              <a:t>± 30 </a:t>
            </a:r>
            <a:r>
              <a:rPr lang="en-US" dirty="0" err="1" smtClean="0">
                <a:latin typeface="Calibri"/>
              </a:rPr>
              <a:t>keV</a:t>
            </a:r>
            <a:endParaRPr lang="en-US" dirty="0" smtClean="0"/>
          </a:p>
          <a:p>
            <a:r>
              <a:rPr lang="en-US" dirty="0" err="1" smtClean="0"/>
              <a:t>Celà</a:t>
            </a:r>
            <a:r>
              <a:rPr lang="en-US" dirty="0" smtClean="0"/>
              <a:t> correspond à un haut </a:t>
            </a:r>
            <a:r>
              <a:rPr lang="en-US" dirty="0" err="1" smtClean="0"/>
              <a:t>taux</a:t>
            </a:r>
            <a:r>
              <a:rPr lang="en-US" dirty="0" smtClean="0"/>
              <a:t> d’ annihilation de </a:t>
            </a:r>
            <a:r>
              <a:rPr lang="en-US" dirty="0" err="1" smtClean="0"/>
              <a:t>e+e</a:t>
            </a:r>
            <a:r>
              <a:rPr lang="en-US" dirty="0" smtClean="0"/>
              <a:t>-  </a:t>
            </a:r>
          </a:p>
          <a:p>
            <a:r>
              <a:rPr lang="en-US" b="1" dirty="0" err="1" smtClean="0"/>
              <a:t>L’origine</a:t>
            </a:r>
            <a:r>
              <a:rPr lang="en-US" b="1" dirty="0" smtClean="0"/>
              <a:t> de </a:t>
            </a:r>
            <a:r>
              <a:rPr lang="en-US" b="1" dirty="0" err="1" smtClean="0"/>
              <a:t>ces</a:t>
            </a:r>
            <a:r>
              <a:rPr lang="en-US" b="1" dirty="0" smtClean="0"/>
              <a:t> positrons </a:t>
            </a:r>
            <a:r>
              <a:rPr lang="en-US" b="1" dirty="0" err="1" smtClean="0"/>
              <a:t>est</a:t>
            </a:r>
            <a:r>
              <a:rPr lang="en-US" b="1" dirty="0" smtClean="0"/>
              <a:t> tout à fait </a:t>
            </a:r>
            <a:r>
              <a:rPr lang="en-US" b="1" dirty="0" err="1" smtClean="0"/>
              <a:t>inconnue</a:t>
            </a: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 err="1" smtClean="0"/>
              <a:t>Hypothèses</a:t>
            </a:r>
            <a:r>
              <a:rPr lang="en-US" b="1" dirty="0" smtClean="0"/>
              <a:t>: </a:t>
            </a:r>
            <a:r>
              <a:rPr lang="en-US" dirty="0" smtClean="0"/>
              <a:t>de source </a:t>
            </a:r>
            <a:r>
              <a:rPr lang="en-US" dirty="0" err="1" smtClean="0"/>
              <a:t>astronomique</a:t>
            </a:r>
            <a:r>
              <a:rPr lang="en-US" dirty="0" smtClean="0"/>
              <a:t> </a:t>
            </a:r>
            <a:r>
              <a:rPr lang="en-US" dirty="0" err="1" smtClean="0"/>
              <a:t>comme</a:t>
            </a:r>
            <a:r>
              <a:rPr lang="en-US" dirty="0" smtClean="0"/>
              <a:t> par </a:t>
            </a:r>
            <a:r>
              <a:rPr lang="en-US" dirty="0" err="1" smtClean="0"/>
              <a:t>exemple</a:t>
            </a:r>
            <a:r>
              <a:rPr lang="en-US" dirty="0" smtClean="0"/>
              <a:t> des </a:t>
            </a:r>
            <a:r>
              <a:rPr lang="en-US" dirty="0" err="1" smtClean="0"/>
              <a:t>étoiles</a:t>
            </a:r>
            <a:r>
              <a:rPr lang="en-US" dirty="0" smtClean="0"/>
              <a:t> de neutrons, </a:t>
            </a:r>
            <a:r>
              <a:rPr lang="en-US" dirty="0" err="1" smtClean="0"/>
              <a:t>trous</a:t>
            </a:r>
            <a:r>
              <a:rPr lang="en-US" dirty="0" smtClean="0"/>
              <a:t> noirs,  </a:t>
            </a:r>
            <a:r>
              <a:rPr lang="en-US" dirty="0" err="1" smtClean="0"/>
              <a:t>noyaux</a:t>
            </a:r>
            <a:r>
              <a:rPr lang="en-US" dirty="0" smtClean="0"/>
              <a:t> </a:t>
            </a:r>
            <a:r>
              <a:rPr lang="en-US" dirty="0" err="1" smtClean="0"/>
              <a:t>radioactivfs</a:t>
            </a:r>
            <a:r>
              <a:rPr lang="en-US" dirty="0" smtClean="0"/>
              <a:t> nuclei de supernovae</a:t>
            </a:r>
            <a:r>
              <a:rPr lang="en-US" dirty="0"/>
              <a:t>, </a:t>
            </a:r>
            <a:r>
              <a:rPr lang="en-US" dirty="0" smtClean="0"/>
              <a:t>pulsars etc.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0" y="3581400"/>
            <a:ext cx="2286000" cy="609600"/>
          </a:xfrm>
        </p:spPr>
        <p:txBody>
          <a:bodyPr>
            <a:normAutofit fontScale="62500" lnSpcReduction="20000"/>
          </a:bodyPr>
          <a:lstStyle/>
          <a:p>
            <a:pPr algn="r">
              <a:buNone/>
            </a:pPr>
            <a:r>
              <a:rPr lang="en-US" sz="2000" b="1" dirty="0" smtClean="0"/>
              <a:t>arXiv:astro-ph/0309442</a:t>
            </a:r>
          </a:p>
          <a:p>
            <a:pPr algn="r">
              <a:buNone/>
            </a:pPr>
            <a:r>
              <a:rPr lang="en-US" sz="2000" b="1" dirty="0" smtClean="0"/>
              <a:t>arXiv:astro-ph/0309484</a:t>
            </a:r>
            <a:endParaRPr lang="en-US" sz="2000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7E2E-90AD-4E85-AF6C-FA29CE9052C0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Pauline Gagnon, 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7" descr="Integr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28600"/>
            <a:ext cx="4248150" cy="336251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3862389" y="3224213"/>
            <a:ext cx="239077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781800" y="5181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Source </a:t>
            </a:r>
            <a:r>
              <a:rPr lang="en-US" dirty="0" err="1" smtClean="0"/>
              <a:t>asymmetrique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000" dirty="0" smtClean="0"/>
              <a:t>Explication possible: “Excited dark matter”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(</a:t>
            </a:r>
            <a:r>
              <a:rPr lang="en-US" sz="3600" dirty="0" err="1" smtClean="0"/>
              <a:t>Finkbeiner</a:t>
            </a:r>
            <a:r>
              <a:rPr lang="en-US" sz="3600" dirty="0" smtClean="0"/>
              <a:t> and Weiner </a:t>
            </a:r>
            <a:r>
              <a:rPr lang="en-US" sz="3600" dirty="0" err="1" smtClean="0"/>
              <a:t>astro</a:t>
            </a:r>
            <a:r>
              <a:rPr lang="en-US" sz="3600" dirty="0" smtClean="0"/>
              <a:t>-ph/0702587)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6868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Si la </a:t>
            </a:r>
            <a:r>
              <a:rPr lang="en-US" dirty="0" err="1" smtClean="0"/>
              <a:t>mati</a:t>
            </a:r>
            <a:r>
              <a:rPr lang="fr-CA" dirty="0" smtClean="0"/>
              <a:t>ère noire a une </a:t>
            </a:r>
            <a:r>
              <a:rPr lang="en-US" dirty="0" smtClean="0"/>
              <a:t>masse m</a:t>
            </a:r>
            <a:r>
              <a:rPr lang="el-GR" baseline="-25000" dirty="0" smtClean="0"/>
              <a:t>χ</a:t>
            </a:r>
            <a:r>
              <a:rPr lang="en-US" dirty="0" smtClean="0"/>
              <a:t> ~ 500 GeV,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particule</a:t>
            </a:r>
            <a:r>
              <a:rPr lang="en-US" dirty="0" smtClean="0"/>
              <a:t> de </a:t>
            </a:r>
            <a:r>
              <a:rPr lang="en-US" dirty="0" err="1" smtClean="0"/>
              <a:t>matière</a:t>
            </a:r>
            <a:r>
              <a:rPr lang="en-US" dirty="0" smtClean="0"/>
              <a:t> noire </a:t>
            </a:r>
            <a:r>
              <a:rPr lang="el-GR" dirty="0" smtClean="0"/>
              <a:t>χ </a:t>
            </a:r>
            <a:r>
              <a:rPr lang="en-US" dirty="0" err="1" smtClean="0"/>
              <a:t>voyageant</a:t>
            </a:r>
            <a:r>
              <a:rPr lang="en-US" dirty="0" smtClean="0"/>
              <a:t> à 500 km/s </a:t>
            </a:r>
            <a:r>
              <a:rPr lang="en-US" dirty="0" err="1" smtClean="0"/>
              <a:t>aurait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énergie</a:t>
            </a:r>
            <a:r>
              <a:rPr lang="en-US" dirty="0" smtClean="0"/>
              <a:t> </a:t>
            </a:r>
            <a:r>
              <a:rPr lang="en-US" dirty="0" err="1" smtClean="0"/>
              <a:t>cinétique</a:t>
            </a:r>
            <a:r>
              <a:rPr lang="en-US" dirty="0" smtClean="0"/>
              <a:t> &gt; 511 </a:t>
            </a:r>
            <a:r>
              <a:rPr lang="en-US" dirty="0" err="1" smtClean="0"/>
              <a:t>keV</a:t>
            </a:r>
            <a:endParaRPr lang="en-US" dirty="0" smtClean="0"/>
          </a:p>
          <a:p>
            <a:r>
              <a:rPr lang="en-US" dirty="0" smtClean="0"/>
              <a:t>Si </a:t>
            </a:r>
            <a:r>
              <a:rPr lang="el-GR" dirty="0" smtClean="0"/>
              <a:t>χ</a:t>
            </a:r>
            <a:r>
              <a:rPr lang="en-US" dirty="0" smtClean="0"/>
              <a:t> </a:t>
            </a:r>
            <a:r>
              <a:rPr lang="en-US" dirty="0" err="1" smtClean="0"/>
              <a:t>existe</a:t>
            </a:r>
            <a:r>
              <a:rPr lang="en-US" dirty="0" smtClean="0"/>
              <a:t> </a:t>
            </a:r>
            <a:r>
              <a:rPr lang="en-US" dirty="0" err="1" smtClean="0"/>
              <a:t>aussi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un </a:t>
            </a:r>
            <a:r>
              <a:rPr lang="en-US" dirty="0" err="1" smtClean="0"/>
              <a:t>état</a:t>
            </a:r>
            <a:r>
              <a:rPr lang="en-US" dirty="0" smtClean="0"/>
              <a:t> </a:t>
            </a:r>
            <a:r>
              <a:rPr lang="en-US" dirty="0" err="1" smtClean="0"/>
              <a:t>excité</a:t>
            </a:r>
            <a:r>
              <a:rPr lang="en-US" dirty="0" smtClean="0"/>
              <a:t>, </a:t>
            </a:r>
            <a:r>
              <a:rPr lang="el-GR" dirty="0" smtClean="0"/>
              <a:t>χ</a:t>
            </a:r>
            <a:r>
              <a:rPr lang="en-US" dirty="0" smtClean="0"/>
              <a:t>*,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peut</a:t>
            </a:r>
            <a:r>
              <a:rPr lang="en-US" dirty="0" smtClean="0"/>
              <a:t> </a:t>
            </a:r>
            <a:r>
              <a:rPr lang="en-US" dirty="0" err="1" smtClean="0"/>
              <a:t>être</a:t>
            </a:r>
            <a:r>
              <a:rPr lang="en-US" dirty="0" smtClean="0"/>
              <a:t> </a:t>
            </a:r>
            <a:r>
              <a:rPr lang="en-US" dirty="0" err="1" smtClean="0"/>
              <a:t>excité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collision </a:t>
            </a:r>
            <a:r>
              <a:rPr lang="en-US" dirty="0" err="1" smtClean="0"/>
              <a:t>inélastique</a:t>
            </a:r>
            <a:endParaRPr lang="en-US" dirty="0" smtClean="0"/>
          </a:p>
          <a:p>
            <a:r>
              <a:rPr lang="el-GR" dirty="0" smtClean="0"/>
              <a:t>χ</a:t>
            </a:r>
            <a:r>
              <a:rPr lang="en-US" dirty="0" smtClean="0"/>
              <a:t>* se </a:t>
            </a:r>
            <a:r>
              <a:rPr lang="en-US" dirty="0" err="1" smtClean="0">
                <a:latin typeface="Calibri"/>
              </a:rPr>
              <a:t>dé</a:t>
            </a:r>
            <a:r>
              <a:rPr lang="en-US" dirty="0" smtClean="0">
                <a:latin typeface="Calibri"/>
              </a:rPr>
              <a:t>-excite en </a:t>
            </a:r>
            <a:r>
              <a:rPr lang="en-US" dirty="0" err="1" smtClean="0">
                <a:latin typeface="Calibri"/>
              </a:rPr>
              <a:t>émettant</a:t>
            </a:r>
            <a:r>
              <a:rPr lang="en-US" dirty="0" smtClean="0">
                <a:latin typeface="Calibri"/>
              </a:rPr>
              <a:t> </a:t>
            </a:r>
            <a:r>
              <a:rPr lang="en-US" dirty="0" err="1" smtClean="0">
                <a:latin typeface="Calibri"/>
              </a:rPr>
              <a:t>une</a:t>
            </a:r>
            <a:r>
              <a:rPr lang="en-US" dirty="0" smtClean="0">
                <a:latin typeface="Calibri"/>
              </a:rPr>
              <a:t> </a:t>
            </a:r>
            <a:r>
              <a:rPr lang="en-US" dirty="0" err="1" smtClean="0">
                <a:latin typeface="Calibri"/>
              </a:rPr>
              <a:t>paire</a:t>
            </a:r>
            <a:r>
              <a:rPr lang="en-US" dirty="0" smtClean="0">
                <a:latin typeface="Calibri"/>
              </a:rPr>
              <a:t>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 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→ </a:t>
            </a:r>
            <a:r>
              <a:rPr lang="en-US" dirty="0" smtClean="0"/>
              <a:t>source de positrons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voie</a:t>
            </a:r>
            <a:r>
              <a:rPr lang="en-US" dirty="0" smtClean="0"/>
              <a:t>  </a:t>
            </a:r>
            <a:r>
              <a:rPr lang="en-US" dirty="0" err="1" smtClean="0"/>
              <a:t>lactée</a:t>
            </a:r>
            <a:r>
              <a:rPr lang="en-US" dirty="0" smtClean="0"/>
              <a:t> </a:t>
            </a:r>
            <a:r>
              <a:rPr lang="en-US" dirty="0" err="1" smtClean="0"/>
              <a:t>devient</a:t>
            </a:r>
            <a:r>
              <a:rPr lang="en-US" dirty="0" smtClean="0"/>
              <a:t> un immense </a:t>
            </a:r>
            <a:r>
              <a:rPr lang="en-US" dirty="0" err="1" smtClean="0"/>
              <a:t>réservoir</a:t>
            </a:r>
            <a:r>
              <a:rPr lang="en-US" dirty="0" smtClean="0"/>
              <a:t> de WIMP </a:t>
            </a:r>
            <a:r>
              <a:rPr lang="en-US" dirty="0" err="1" smtClean="0"/>
              <a:t>ayant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énergie</a:t>
            </a:r>
            <a:r>
              <a:rPr lang="en-US" dirty="0" smtClean="0"/>
              <a:t> </a:t>
            </a:r>
            <a:r>
              <a:rPr lang="en-US" dirty="0" err="1" smtClean="0"/>
              <a:t>cinétique</a:t>
            </a:r>
            <a:r>
              <a:rPr lang="en-US" dirty="0" smtClean="0"/>
              <a:t> </a:t>
            </a:r>
            <a:r>
              <a:rPr lang="en-US" dirty="0" err="1" smtClean="0"/>
              <a:t>d’environ</a:t>
            </a:r>
            <a:r>
              <a:rPr lang="en-US" dirty="0" smtClean="0"/>
              <a:t> 10</a:t>
            </a:r>
            <a:r>
              <a:rPr lang="en-US" baseline="30000" dirty="0" smtClean="0"/>
              <a:t>60</a:t>
            </a:r>
            <a:r>
              <a:rPr lang="en-US" dirty="0" smtClean="0"/>
              <a:t> erg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raie</a:t>
            </a:r>
            <a:r>
              <a:rPr lang="en-US" dirty="0" smtClean="0"/>
              <a:t> à 511 </a:t>
            </a:r>
            <a:r>
              <a:rPr lang="en-US" dirty="0" err="1" smtClean="0"/>
              <a:t>keV</a:t>
            </a:r>
            <a:r>
              <a:rPr lang="en-US" dirty="0" smtClean="0"/>
              <a:t> </a:t>
            </a:r>
            <a:r>
              <a:rPr lang="en-US" dirty="0" err="1" smtClean="0"/>
              <a:t>émet</a:t>
            </a:r>
            <a:r>
              <a:rPr lang="en-US" dirty="0" smtClean="0"/>
              <a:t> 5 x 10</a:t>
            </a:r>
            <a:r>
              <a:rPr lang="en-US" baseline="30000" dirty="0" smtClean="0"/>
              <a:t>36</a:t>
            </a:r>
            <a:r>
              <a:rPr lang="en-US" dirty="0" smtClean="0"/>
              <a:t> erg/s</a:t>
            </a:r>
          </a:p>
          <a:p>
            <a:pPr lvl="1"/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quantité</a:t>
            </a:r>
            <a:r>
              <a:rPr lang="en-US" dirty="0" smtClean="0"/>
              <a:t> </a:t>
            </a:r>
            <a:r>
              <a:rPr lang="en-US" dirty="0" err="1" smtClean="0"/>
              <a:t>négligeable</a:t>
            </a:r>
            <a:r>
              <a:rPr lang="en-US" dirty="0" smtClean="0"/>
              <a:t> </a:t>
            </a:r>
            <a:r>
              <a:rPr lang="en-US" dirty="0" err="1" smtClean="0"/>
              <a:t>même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la </a:t>
            </a:r>
            <a:r>
              <a:rPr lang="en-US" dirty="0" err="1" smtClean="0"/>
              <a:t>durée</a:t>
            </a:r>
            <a:r>
              <a:rPr lang="en-US" dirty="0" smtClean="0"/>
              <a:t> de vie de </a:t>
            </a:r>
            <a:r>
              <a:rPr lang="en-US" dirty="0" err="1" smtClean="0"/>
              <a:t>l’univers</a:t>
            </a:r>
            <a:r>
              <a:rPr lang="en-US" dirty="0" smtClean="0"/>
              <a:t>!</a:t>
            </a:r>
          </a:p>
          <a:p>
            <a:r>
              <a:rPr lang="en-US" dirty="0" err="1" smtClean="0"/>
              <a:t>Cette</a:t>
            </a:r>
            <a:r>
              <a:rPr lang="en-US" dirty="0" smtClean="0"/>
              <a:t>  </a:t>
            </a:r>
            <a:r>
              <a:rPr lang="en-US" dirty="0" err="1" smtClean="0"/>
              <a:t>émission</a:t>
            </a:r>
            <a:r>
              <a:rPr lang="en-US" dirty="0" smtClean="0"/>
              <a:t> de 511 </a:t>
            </a:r>
            <a:r>
              <a:rPr lang="en-US" dirty="0" err="1" smtClean="0"/>
              <a:t>keV</a:t>
            </a:r>
            <a:r>
              <a:rPr lang="en-US" dirty="0" smtClean="0"/>
              <a:t> </a:t>
            </a:r>
            <a:r>
              <a:rPr lang="en-US" dirty="0" err="1" smtClean="0"/>
              <a:t>vient</a:t>
            </a:r>
            <a:r>
              <a:rPr lang="en-US" dirty="0" smtClean="0"/>
              <a:t> </a:t>
            </a:r>
            <a:r>
              <a:rPr lang="en-US" dirty="0" err="1" smtClean="0"/>
              <a:t>uniquement</a:t>
            </a:r>
            <a:r>
              <a:rPr lang="en-US" dirty="0" smtClean="0"/>
              <a:t> du </a:t>
            </a:r>
            <a:r>
              <a:rPr lang="en-US" dirty="0" err="1" smtClean="0"/>
              <a:t>coeur</a:t>
            </a:r>
            <a:r>
              <a:rPr lang="en-US" dirty="0" smtClean="0"/>
              <a:t> de la </a:t>
            </a:r>
            <a:r>
              <a:rPr lang="en-US" dirty="0" err="1" smtClean="0"/>
              <a:t>galaxie</a:t>
            </a:r>
            <a:r>
              <a:rPr lang="en-US" dirty="0" smtClean="0"/>
              <a:t>,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la </a:t>
            </a:r>
            <a:r>
              <a:rPr lang="en-US" dirty="0" err="1" smtClean="0"/>
              <a:t>matière</a:t>
            </a:r>
            <a:r>
              <a:rPr lang="en-US" dirty="0" smtClean="0"/>
              <a:t> noire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concentrés</a:t>
            </a:r>
            <a:endParaRPr lang="en-US" dirty="0" smtClean="0"/>
          </a:p>
          <a:p>
            <a:r>
              <a:rPr lang="en-US" dirty="0" smtClean="0"/>
              <a:t>Tout </a:t>
            </a:r>
            <a:r>
              <a:rPr lang="en-US" dirty="0" err="1" smtClean="0"/>
              <a:t>ça</a:t>
            </a:r>
            <a:r>
              <a:rPr lang="en-US" dirty="0" smtClean="0"/>
              <a:t> </a:t>
            </a:r>
            <a:r>
              <a:rPr lang="en-US" dirty="0" err="1" smtClean="0"/>
              <a:t>peut</a:t>
            </a:r>
            <a:r>
              <a:rPr lang="en-US" dirty="0" smtClean="0"/>
              <a:t> </a:t>
            </a:r>
            <a:r>
              <a:rPr lang="en-US" dirty="0" err="1" smtClean="0"/>
              <a:t>accomoder</a:t>
            </a:r>
            <a:r>
              <a:rPr lang="en-US" dirty="0" smtClean="0"/>
              <a:t> </a:t>
            </a:r>
            <a:r>
              <a:rPr lang="en-US" dirty="0" err="1" smtClean="0"/>
              <a:t>l’abondance</a:t>
            </a:r>
            <a:r>
              <a:rPr lang="en-US" dirty="0" smtClean="0"/>
              <a:t> de </a:t>
            </a:r>
            <a:r>
              <a:rPr lang="en-US" dirty="0" err="1" smtClean="0"/>
              <a:t>matière</a:t>
            </a:r>
            <a:r>
              <a:rPr lang="en-US" dirty="0" smtClean="0"/>
              <a:t> noire </a:t>
            </a:r>
            <a:r>
              <a:rPr lang="en-US" dirty="0" err="1" smtClean="0"/>
              <a:t>observée</a:t>
            </a:r>
            <a:r>
              <a:rPr lang="en-US" dirty="0" smtClean="0"/>
              <a:t> </a:t>
            </a:r>
            <a:r>
              <a:rPr lang="en-US" dirty="0" err="1" smtClean="0"/>
              <a:t>aujourd’hui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7E2E-90AD-4E85-AF6C-FA29CE9052C0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Pauline Gagnon, 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Diagrammes</a:t>
            </a:r>
            <a:r>
              <a:rPr lang="en-US" dirty="0" smtClean="0"/>
              <a:t> </a:t>
            </a:r>
            <a:r>
              <a:rPr lang="en-US" dirty="0" err="1" smtClean="0"/>
              <a:t>associés</a:t>
            </a:r>
            <a:r>
              <a:rPr lang="en-US" dirty="0" smtClean="0"/>
              <a:t> à la </a:t>
            </a:r>
            <a:r>
              <a:rPr lang="en-US" dirty="0" err="1" smtClean="0"/>
              <a:t>matière</a:t>
            </a:r>
            <a:r>
              <a:rPr lang="en-US" dirty="0" smtClean="0"/>
              <a:t> noire </a:t>
            </a:r>
            <a:r>
              <a:rPr lang="en-US" dirty="0" err="1" smtClean="0"/>
              <a:t>excitée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7E2E-90AD-4E85-AF6C-FA29CE9052C0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Pauline Gagnon, 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3" name="Content Placeholder 12" descr="xdm-diagram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34001" y="1613447"/>
            <a:ext cx="3276600" cy="4697776"/>
          </a:xfrm>
        </p:spPr>
      </p:pic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533400" y="1600200"/>
            <a:ext cx="4038600" cy="4525963"/>
          </a:xfrm>
        </p:spPr>
        <p:txBody>
          <a:bodyPr/>
          <a:lstStyle/>
          <a:p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modèle</a:t>
            </a:r>
            <a:r>
              <a:rPr lang="en-US" dirty="0" smtClean="0"/>
              <a:t> </a:t>
            </a:r>
            <a:r>
              <a:rPr lang="en-US" dirty="0" err="1" smtClean="0"/>
              <a:t>introduit</a:t>
            </a:r>
            <a:r>
              <a:rPr lang="en-US" dirty="0" smtClean="0"/>
              <a:t> </a:t>
            </a:r>
            <a:r>
              <a:rPr lang="en-US" dirty="0" err="1" smtClean="0"/>
              <a:t>aussi</a:t>
            </a:r>
            <a:r>
              <a:rPr lang="en-US" dirty="0" smtClean="0"/>
              <a:t> un </a:t>
            </a:r>
            <a:r>
              <a:rPr lang="en-US" dirty="0" err="1" smtClean="0"/>
              <a:t>autre</a:t>
            </a:r>
            <a:r>
              <a:rPr lang="en-US" dirty="0" smtClean="0"/>
              <a:t> boson de </a:t>
            </a:r>
            <a:r>
              <a:rPr lang="en-US" dirty="0" err="1" smtClean="0"/>
              <a:t>jauge</a:t>
            </a:r>
            <a:r>
              <a:rPr lang="en-US" dirty="0" smtClean="0"/>
              <a:t> </a:t>
            </a:r>
            <a:r>
              <a:rPr lang="en-US" dirty="0" err="1" smtClean="0"/>
              <a:t>venant</a:t>
            </a:r>
            <a:r>
              <a:rPr lang="en-US" dirty="0" smtClean="0"/>
              <a:t> du “dark sector”, </a:t>
            </a:r>
            <a:r>
              <a:rPr lang="el-GR" dirty="0" smtClean="0"/>
              <a:t>φ</a:t>
            </a:r>
            <a:endParaRPr lang="en-US" dirty="0" smtClean="0"/>
          </a:p>
          <a:p>
            <a:r>
              <a:rPr lang="el-GR" dirty="0" smtClean="0"/>
              <a:t>φ</a:t>
            </a:r>
            <a:r>
              <a:rPr lang="en-US" dirty="0" smtClean="0"/>
              <a:t> </a:t>
            </a:r>
            <a:r>
              <a:rPr lang="en-US" dirty="0" err="1" smtClean="0"/>
              <a:t>peut</a:t>
            </a:r>
            <a:r>
              <a:rPr lang="en-US" dirty="0" smtClean="0"/>
              <a:t> </a:t>
            </a:r>
            <a:r>
              <a:rPr lang="en-US" dirty="0" err="1" smtClean="0"/>
              <a:t>aussi</a:t>
            </a:r>
            <a:r>
              <a:rPr lang="en-US" dirty="0" smtClean="0"/>
              <a:t> se </a:t>
            </a:r>
            <a:r>
              <a:rPr lang="en-US" dirty="0" err="1" smtClean="0"/>
              <a:t>désintégrer</a:t>
            </a:r>
            <a:r>
              <a:rPr lang="en-US" dirty="0" smtClean="0"/>
              <a:t> en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819400" y="4800600"/>
            <a:ext cx="3962400" cy="461665"/>
            <a:chOff x="2819400" y="4800600"/>
            <a:chExt cx="3962400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2819400" y="4800600"/>
              <a:ext cx="2590800" cy="461665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represents mixing</a:t>
              </a:r>
              <a:endParaRPr lang="en-US" sz="2400" b="1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5410200" y="4876800"/>
              <a:ext cx="1371600" cy="15463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381001"/>
            <a:ext cx="3886200" cy="571499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6. </a:t>
            </a:r>
            <a:r>
              <a:rPr lang="en-US" b="1" dirty="0" smtClean="0"/>
              <a:t>DAMA/LIBRA</a:t>
            </a:r>
          </a:p>
          <a:p>
            <a:r>
              <a:rPr lang="en-US" dirty="0" err="1" smtClean="0"/>
              <a:t>expérience</a:t>
            </a:r>
            <a:r>
              <a:rPr lang="en-US" dirty="0" smtClean="0"/>
              <a:t> </a:t>
            </a:r>
            <a:r>
              <a:rPr lang="en-US" dirty="0" err="1" smtClean="0"/>
              <a:t>untilisant</a:t>
            </a:r>
            <a:r>
              <a:rPr lang="en-US" dirty="0" smtClean="0"/>
              <a:t> un </a:t>
            </a:r>
            <a:r>
              <a:rPr lang="en-US" dirty="0" err="1" smtClean="0"/>
              <a:t>scintillateur</a:t>
            </a:r>
            <a:r>
              <a:rPr lang="en-US" dirty="0" smtClean="0"/>
              <a:t> de </a:t>
            </a:r>
            <a:r>
              <a:rPr lang="en-US" dirty="0" err="1" smtClean="0"/>
              <a:t>NaI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 tunnel du Gran Sasso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ième</a:t>
            </a:r>
            <a:r>
              <a:rPr lang="en-US" dirty="0" smtClean="0"/>
              <a:t> exp: DAMA: </a:t>
            </a:r>
            <a:r>
              <a:rPr lang="en-US" dirty="0" err="1" smtClean="0"/>
              <a:t>disent</a:t>
            </a:r>
            <a:r>
              <a:rPr lang="en-US" dirty="0" smtClean="0"/>
              <a:t> </a:t>
            </a:r>
            <a:r>
              <a:rPr lang="en-US" dirty="0" err="1" smtClean="0"/>
              <a:t>détecter</a:t>
            </a:r>
            <a:r>
              <a:rPr lang="en-US" dirty="0" smtClean="0"/>
              <a:t> la </a:t>
            </a:r>
            <a:r>
              <a:rPr lang="en-US" dirty="0" err="1" smtClean="0"/>
              <a:t>présence</a:t>
            </a:r>
            <a:r>
              <a:rPr lang="en-US" dirty="0" smtClean="0"/>
              <a:t> de </a:t>
            </a:r>
            <a:r>
              <a:rPr lang="en-US" dirty="0" err="1" smtClean="0"/>
              <a:t>matière</a:t>
            </a:r>
            <a:r>
              <a:rPr lang="en-US" dirty="0" smtClean="0"/>
              <a:t> noire </a:t>
            </a:r>
            <a:r>
              <a:rPr lang="en-US" dirty="0" err="1" smtClean="0"/>
              <a:t>dans</a:t>
            </a:r>
            <a:r>
              <a:rPr lang="en-US" dirty="0" smtClean="0"/>
              <a:t> le halo de la </a:t>
            </a:r>
            <a:r>
              <a:rPr lang="en-US" dirty="0" err="1" smtClean="0"/>
              <a:t>galaxie</a:t>
            </a:r>
            <a:r>
              <a:rPr lang="en-US" dirty="0" smtClean="0"/>
              <a:t> (7 </a:t>
            </a:r>
            <a:r>
              <a:rPr lang="en-US" dirty="0" err="1" smtClean="0"/>
              <a:t>années</a:t>
            </a:r>
            <a:r>
              <a:rPr lang="en-US" dirty="0" smtClean="0"/>
              <a:t> de </a:t>
            </a:r>
            <a:r>
              <a:rPr lang="en-US" dirty="0" err="1" smtClean="0"/>
              <a:t>données</a:t>
            </a:r>
            <a:r>
              <a:rPr lang="en-US" dirty="0" smtClean="0"/>
              <a:t> </a:t>
            </a:r>
            <a:r>
              <a:rPr lang="en-US" dirty="0" err="1" smtClean="0"/>
              <a:t>soit</a:t>
            </a:r>
            <a:r>
              <a:rPr lang="en-US" dirty="0" smtClean="0"/>
              <a:t> 0.29 </a:t>
            </a:r>
            <a:r>
              <a:rPr lang="en-US" dirty="0" err="1" smtClean="0"/>
              <a:t>tonne</a:t>
            </a:r>
            <a:r>
              <a:rPr lang="en-US" dirty="0" smtClean="0"/>
              <a:t>-an) 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ième</a:t>
            </a:r>
            <a:r>
              <a:rPr lang="en-US" dirty="0" smtClean="0"/>
              <a:t> exp: DAMA/LIBRA:  0.53 </a:t>
            </a:r>
            <a:r>
              <a:rPr lang="en-US" dirty="0" err="1" smtClean="0"/>
              <a:t>tonne</a:t>
            </a:r>
            <a:r>
              <a:rPr lang="en-US" dirty="0" smtClean="0"/>
              <a:t>-an</a:t>
            </a:r>
          </a:p>
          <a:p>
            <a:r>
              <a:rPr lang="en-US" dirty="0" err="1" smtClean="0"/>
              <a:t>déviation</a:t>
            </a:r>
            <a:r>
              <a:rPr lang="en-US" dirty="0" smtClean="0"/>
              <a:t> de 8.2</a:t>
            </a:r>
            <a:r>
              <a:rPr lang="el-GR" dirty="0" smtClean="0"/>
              <a:t>σ</a:t>
            </a:r>
            <a:r>
              <a:rPr lang="en-US" dirty="0" smtClean="0"/>
              <a:t> au total</a:t>
            </a:r>
          </a:p>
          <a:p>
            <a:r>
              <a:rPr lang="en-US" dirty="0" smtClean="0"/>
              <a:t>Pas de source </a:t>
            </a:r>
            <a:r>
              <a:rPr lang="en-US" dirty="0" err="1" smtClean="0"/>
              <a:t>connue</a:t>
            </a:r>
            <a:r>
              <a:rPr lang="en-US" dirty="0" smtClean="0"/>
              <a:t> de modulation</a:t>
            </a:r>
          </a:p>
          <a:p>
            <a:r>
              <a:rPr lang="en-US" dirty="0" smtClean="0"/>
              <a:t>Les </a:t>
            </a:r>
            <a:r>
              <a:rPr lang="en-US" dirty="0" err="1" smtClean="0"/>
              <a:t>autres</a:t>
            </a:r>
            <a:r>
              <a:rPr lang="en-US" dirty="0" smtClean="0"/>
              <a:t> </a:t>
            </a:r>
            <a:r>
              <a:rPr lang="en-US" dirty="0" err="1" smtClean="0"/>
              <a:t>expériences</a:t>
            </a:r>
            <a:r>
              <a:rPr lang="en-US" dirty="0" smtClean="0"/>
              <a:t> </a:t>
            </a:r>
            <a:r>
              <a:rPr lang="en-US" dirty="0" err="1" smtClean="0"/>
              <a:t>semblable</a:t>
            </a:r>
            <a:r>
              <a:rPr lang="en-US" dirty="0" smtClean="0"/>
              <a:t> ne </a:t>
            </a:r>
            <a:r>
              <a:rPr lang="en-US" dirty="0" err="1" smtClean="0"/>
              <a:t>voient</a:t>
            </a:r>
            <a:r>
              <a:rPr lang="en-US" dirty="0" smtClean="0"/>
              <a:t> </a:t>
            </a:r>
            <a:r>
              <a:rPr lang="en-US" dirty="0" err="1" smtClean="0"/>
              <a:t>rien</a:t>
            </a:r>
            <a:r>
              <a:rPr lang="en-US" smtClean="0"/>
              <a:t>… (EDMS, EDELWEISS)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5638800"/>
            <a:ext cx="4495800" cy="487363"/>
          </a:xfrm>
        </p:spPr>
        <p:txBody>
          <a:bodyPr>
            <a:normAutofit fontScale="77500" lnSpcReduction="20000"/>
          </a:bodyPr>
          <a:lstStyle/>
          <a:p>
            <a:pPr algn="r">
              <a:buNone/>
            </a:pPr>
            <a:r>
              <a:rPr lang="en-US" sz="2000" b="1" dirty="0" smtClean="0"/>
              <a:t>arXiv:0804.2741</a:t>
            </a:r>
            <a:endParaRPr lang="en-US" sz="2000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7E2E-90AD-4E85-AF6C-FA29CE9052C0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Pauline Gagnon, 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Picture 7" descr="DA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582" y="228601"/>
            <a:ext cx="4857968" cy="2667000"/>
          </a:xfrm>
          <a:prstGeom prst="rect">
            <a:avLst/>
          </a:prstGeom>
        </p:spPr>
      </p:pic>
      <p:pic>
        <p:nvPicPr>
          <p:cNvPr id="9" name="Picture 8" descr="DAMA-LIB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125644"/>
            <a:ext cx="5105400" cy="2321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09696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200" dirty="0" smtClean="0"/>
              <a:t>Y a-t-</a:t>
            </a:r>
            <a:r>
              <a:rPr lang="en-US" sz="3200" dirty="0" err="1" smtClean="0"/>
              <a:t>il</a:t>
            </a:r>
            <a:r>
              <a:rPr lang="en-US" sz="3200" dirty="0" smtClean="0"/>
              <a:t> plus </a:t>
            </a:r>
            <a:r>
              <a:rPr lang="en-US" sz="3200" dirty="0" err="1" smtClean="0"/>
              <a:t>que</a:t>
            </a:r>
            <a:r>
              <a:rPr lang="en-US" sz="3200" dirty="0" smtClean="0"/>
              <a:t> le </a:t>
            </a:r>
            <a:r>
              <a:rPr lang="en-US" sz="3200" dirty="0" err="1" smtClean="0"/>
              <a:t>Modèle</a:t>
            </a:r>
            <a:r>
              <a:rPr lang="en-US" sz="3200" dirty="0" smtClean="0"/>
              <a:t> Standard? </a:t>
            </a:r>
            <a:br>
              <a:rPr lang="en-US" sz="3200" dirty="0" smtClean="0"/>
            </a:br>
            <a:r>
              <a:rPr lang="en-US" sz="3200" dirty="0" err="1" smtClean="0"/>
              <a:t>Oui</a:t>
            </a:r>
            <a:r>
              <a:rPr lang="en-US" sz="3200" dirty="0" smtClean="0"/>
              <a:t>, et la </a:t>
            </a:r>
            <a:r>
              <a:rPr lang="en-US" sz="3200" dirty="0" err="1" smtClean="0"/>
              <a:t>matière</a:t>
            </a:r>
            <a:r>
              <a:rPr lang="en-US" sz="3200" dirty="0" smtClean="0"/>
              <a:t> noire en </a:t>
            </a:r>
            <a:r>
              <a:rPr lang="en-US" sz="3200" dirty="0" err="1" smtClean="0"/>
              <a:t>est</a:t>
            </a:r>
            <a:r>
              <a:rPr lang="en-US" sz="3200" dirty="0" smtClean="0"/>
              <a:t> la </a:t>
            </a:r>
            <a:r>
              <a:rPr lang="en-US" sz="3200" dirty="0" err="1" smtClean="0"/>
              <a:t>preuve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35E9-2981-4DC8-8A6E-3202D5F41192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Pauline Gagnon, 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9" name="Content Placeholder 8" descr="DarkMatt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447800"/>
            <a:ext cx="6705600" cy="4936844"/>
          </a:xfrm>
        </p:spPr>
      </p:pic>
      <p:sp>
        <p:nvSpPr>
          <p:cNvPr id="10" name="TextBox 9"/>
          <p:cNvSpPr txBox="1"/>
          <p:nvPr/>
        </p:nvSpPr>
        <p:spPr>
          <a:xfrm>
            <a:off x="6705600" y="5943600"/>
            <a:ext cx="2057400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Slide from John Ellis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09696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Collision </a:t>
            </a:r>
            <a:r>
              <a:rPr lang="en-US" sz="3600" dirty="0" err="1" smtClean="0"/>
              <a:t>inélastique</a:t>
            </a:r>
            <a:r>
              <a:rPr lang="en-US" sz="3600" dirty="0" smtClean="0"/>
              <a:t> de </a:t>
            </a:r>
            <a:r>
              <a:rPr lang="en-US" sz="3600" dirty="0" err="1" smtClean="0"/>
              <a:t>matière</a:t>
            </a:r>
            <a:r>
              <a:rPr lang="en-US" sz="3600" dirty="0" smtClean="0"/>
              <a:t> noire</a:t>
            </a:r>
            <a:br>
              <a:rPr lang="en-US" sz="3600" dirty="0" smtClean="0"/>
            </a:br>
            <a:r>
              <a:rPr lang="en-US" sz="2000" dirty="0" smtClean="0"/>
              <a:t>Inelastic dark matter scattering (see arXiv:0903.3941v1 pour un bon résumé)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1"/>
            <a:ext cx="8153400" cy="44958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l-GR" dirty="0" smtClean="0"/>
              <a:t>χ</a:t>
            </a:r>
            <a:r>
              <a:rPr lang="en-US" dirty="0" smtClean="0"/>
              <a:t>N</a:t>
            </a:r>
            <a:r>
              <a:rPr lang="el-GR" dirty="0" smtClean="0">
                <a:latin typeface="Calibri"/>
              </a:rPr>
              <a:t>→</a:t>
            </a:r>
            <a:r>
              <a:rPr lang="el-GR" dirty="0" smtClean="0"/>
              <a:t>χ</a:t>
            </a:r>
            <a:r>
              <a:rPr lang="en-US" dirty="0" smtClean="0"/>
              <a:t>*N   avec </a:t>
            </a:r>
            <a:r>
              <a:rPr lang="el-GR" dirty="0" smtClean="0"/>
              <a:t>δ</a:t>
            </a:r>
            <a:r>
              <a:rPr lang="en-US" dirty="0" smtClean="0"/>
              <a:t>= m</a:t>
            </a:r>
            <a:r>
              <a:rPr lang="el-GR" dirty="0" smtClean="0"/>
              <a:t>χ</a:t>
            </a:r>
            <a:r>
              <a:rPr lang="en-US" dirty="0" smtClean="0"/>
              <a:t>*- m</a:t>
            </a:r>
            <a:r>
              <a:rPr lang="el-GR" dirty="0" smtClean="0"/>
              <a:t>χ</a:t>
            </a:r>
            <a:r>
              <a:rPr lang="en-US" dirty="0" smtClean="0"/>
              <a:t> ~ 100 </a:t>
            </a:r>
            <a:r>
              <a:rPr lang="en-US" dirty="0" err="1" smtClean="0"/>
              <a:t>keV</a:t>
            </a:r>
            <a:endParaRPr lang="en-US" dirty="0" smtClean="0"/>
          </a:p>
          <a:p>
            <a:r>
              <a:rPr lang="en-US" dirty="0" smtClean="0"/>
              <a:t>Pour </a:t>
            </a:r>
            <a:r>
              <a:rPr lang="en-US" dirty="0" err="1" smtClean="0"/>
              <a:t>qu’une</a:t>
            </a:r>
            <a:r>
              <a:rPr lang="en-US" dirty="0" smtClean="0"/>
              <a:t>  collision </a:t>
            </a:r>
            <a:r>
              <a:rPr lang="en-US" dirty="0" err="1" smtClean="0"/>
              <a:t>inélastique</a:t>
            </a:r>
            <a:r>
              <a:rPr lang="en-US" dirty="0" smtClean="0"/>
              <a:t> </a:t>
            </a:r>
            <a:r>
              <a:rPr lang="en-US" dirty="0" err="1" smtClean="0"/>
              <a:t>soit</a:t>
            </a:r>
            <a:r>
              <a:rPr lang="en-US" dirty="0" smtClean="0"/>
              <a:t> possible,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faut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le centre de masse </a:t>
            </a:r>
            <a:r>
              <a:rPr lang="en-US" dirty="0" err="1" smtClean="0"/>
              <a:t>ait</a:t>
            </a:r>
            <a:r>
              <a:rPr lang="en-US" dirty="0" smtClean="0"/>
              <a:t> </a:t>
            </a:r>
            <a:r>
              <a:rPr lang="en-US" dirty="0" err="1" smtClean="0"/>
              <a:t>assez</a:t>
            </a:r>
            <a:r>
              <a:rPr lang="en-US" dirty="0" smtClean="0"/>
              <a:t> </a:t>
            </a:r>
            <a:r>
              <a:rPr lang="en-US" dirty="0" err="1" smtClean="0"/>
              <a:t>d’énergie</a:t>
            </a:r>
            <a:r>
              <a:rPr lang="en-US" dirty="0" smtClean="0"/>
              <a:t> pour passer au </a:t>
            </a:r>
            <a:r>
              <a:rPr lang="en-US" dirty="0" err="1" smtClean="0"/>
              <a:t>niveau</a:t>
            </a:r>
            <a:r>
              <a:rPr lang="en-US" dirty="0" smtClean="0"/>
              <a:t> </a:t>
            </a:r>
            <a:r>
              <a:rPr lang="en-US" dirty="0" err="1" smtClean="0"/>
              <a:t>excité</a:t>
            </a:r>
            <a:endParaRPr lang="en-US" dirty="0" smtClean="0"/>
          </a:p>
          <a:p>
            <a:pPr algn="ctr"/>
            <a:r>
              <a:rPr lang="en-US" dirty="0" smtClean="0"/>
              <a:t>La </a:t>
            </a:r>
            <a:r>
              <a:rPr lang="en-US" dirty="0" err="1" smtClean="0"/>
              <a:t>matière</a:t>
            </a:r>
            <a:r>
              <a:rPr lang="en-US" dirty="0" smtClean="0"/>
              <a:t> noire </a:t>
            </a:r>
            <a:r>
              <a:rPr lang="en-US" dirty="0" err="1" smtClean="0"/>
              <a:t>doit</a:t>
            </a:r>
            <a:r>
              <a:rPr lang="en-US" dirty="0" smtClean="0"/>
              <a:t> </a:t>
            </a:r>
            <a:r>
              <a:rPr lang="en-US" dirty="0" err="1" smtClean="0"/>
              <a:t>avoir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vélocité</a:t>
            </a:r>
            <a:r>
              <a:rPr lang="en-US" dirty="0" smtClean="0"/>
              <a:t> </a:t>
            </a:r>
            <a:r>
              <a:rPr lang="en-US" dirty="0" err="1" smtClean="0"/>
              <a:t>inférieure</a:t>
            </a:r>
            <a:r>
              <a:rPr lang="en-US" dirty="0" smtClean="0"/>
              <a:t> à </a:t>
            </a:r>
          </a:p>
          <a:p>
            <a:pPr algn="ctr">
              <a:buNone/>
            </a:pPr>
            <a:r>
              <a:rPr lang="en-US" dirty="0" err="1" smtClean="0"/>
              <a:t>v</a:t>
            </a:r>
            <a:r>
              <a:rPr lang="en-US" baseline="-25000" dirty="0" err="1" smtClean="0"/>
              <a:t>min</a:t>
            </a:r>
            <a:r>
              <a:rPr lang="en-US" dirty="0" smtClean="0"/>
              <a:t> ~ (2</a:t>
            </a:r>
            <a:r>
              <a:rPr lang="el-GR" dirty="0" smtClean="0"/>
              <a:t> δ</a:t>
            </a:r>
            <a:r>
              <a:rPr lang="en-US" dirty="0" smtClean="0"/>
              <a:t>/</a:t>
            </a:r>
            <a:r>
              <a:rPr lang="el-GR" dirty="0" smtClean="0">
                <a:latin typeface="Calibri"/>
              </a:rPr>
              <a:t>μ</a:t>
            </a:r>
            <a:r>
              <a:rPr lang="en-US" dirty="0" smtClean="0">
                <a:latin typeface="Calibri"/>
              </a:rPr>
              <a:t> )</a:t>
            </a:r>
            <a:r>
              <a:rPr lang="en-US" baseline="30000" dirty="0" smtClean="0">
                <a:latin typeface="Calibri"/>
              </a:rPr>
              <a:t>1/2</a:t>
            </a:r>
          </a:p>
          <a:p>
            <a:pPr lvl="1" algn="ctr">
              <a:buNone/>
            </a:pPr>
            <a:r>
              <a:rPr lang="el-GR" dirty="0" smtClean="0"/>
              <a:t>μ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la masse </a:t>
            </a:r>
            <a:r>
              <a:rPr lang="en-US" dirty="0" err="1" smtClean="0"/>
              <a:t>réduite</a:t>
            </a:r>
            <a:r>
              <a:rPr lang="en-US" dirty="0" smtClean="0"/>
              <a:t> du </a:t>
            </a:r>
            <a:r>
              <a:rPr lang="en-US" dirty="0" err="1" smtClean="0"/>
              <a:t>nucléonet</a:t>
            </a:r>
            <a:r>
              <a:rPr lang="en-US" dirty="0" smtClean="0"/>
              <a:t> </a:t>
            </a:r>
            <a:r>
              <a:rPr lang="en-US" dirty="0" err="1" smtClean="0"/>
              <a:t>matière</a:t>
            </a:r>
            <a:r>
              <a:rPr lang="en-US" dirty="0" smtClean="0"/>
              <a:t> noire</a:t>
            </a:r>
          </a:p>
          <a:p>
            <a:r>
              <a:rPr lang="en-US" dirty="0" err="1" smtClean="0">
                <a:latin typeface="Calibri"/>
              </a:rPr>
              <a:t>Cette</a:t>
            </a:r>
            <a:r>
              <a:rPr lang="en-US" dirty="0" smtClean="0">
                <a:latin typeface="Calibri"/>
              </a:rPr>
              <a:t> </a:t>
            </a:r>
            <a:r>
              <a:rPr lang="en-US" dirty="0" err="1" smtClean="0">
                <a:latin typeface="Calibri"/>
              </a:rPr>
              <a:t>vélocité</a:t>
            </a:r>
            <a:r>
              <a:rPr lang="en-US" dirty="0" smtClean="0"/>
              <a:t> </a:t>
            </a:r>
            <a:r>
              <a:rPr lang="en-US" dirty="0" err="1" smtClean="0"/>
              <a:t>minimale</a:t>
            </a:r>
            <a:r>
              <a:rPr lang="en-US" dirty="0" smtClean="0"/>
              <a:t> </a:t>
            </a:r>
            <a:r>
              <a:rPr lang="en-US" dirty="0" err="1" smtClean="0"/>
              <a:t>augmente</a:t>
            </a:r>
            <a:r>
              <a:rPr lang="en-US" dirty="0" smtClean="0"/>
              <a:t> our un </a:t>
            </a:r>
            <a:r>
              <a:rPr lang="en-US" dirty="0" err="1" smtClean="0"/>
              <a:t>noyau</a:t>
            </a:r>
            <a:r>
              <a:rPr lang="en-US" dirty="0" smtClean="0"/>
              <a:t> </a:t>
            </a:r>
            <a:r>
              <a:rPr lang="en-US" dirty="0" err="1" smtClean="0"/>
              <a:t>léger</a:t>
            </a:r>
            <a:r>
              <a:rPr lang="en-US" dirty="0" smtClean="0"/>
              <a:t> </a:t>
            </a:r>
            <a:r>
              <a:rPr lang="en-US" dirty="0" err="1" smtClean="0"/>
              <a:t>comme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 </a:t>
            </a:r>
            <a:r>
              <a:rPr lang="en-US" dirty="0" err="1" smtClean="0">
                <a:latin typeface="Calibri"/>
              </a:rPr>
              <a:t>l’iode</a:t>
            </a:r>
            <a:r>
              <a:rPr lang="en-US" dirty="0" smtClean="0">
                <a:latin typeface="Calibri"/>
              </a:rPr>
              <a:t> </a:t>
            </a:r>
            <a:r>
              <a:rPr lang="en-US" dirty="0" err="1" smtClean="0">
                <a:latin typeface="Calibri"/>
              </a:rPr>
              <a:t>utilisée</a:t>
            </a:r>
            <a:r>
              <a:rPr lang="en-US" dirty="0" smtClean="0">
                <a:latin typeface="Calibri"/>
              </a:rPr>
              <a:t> par DAMA/LIBRA </a:t>
            </a:r>
            <a:r>
              <a:rPr lang="en-US" dirty="0" err="1" smtClean="0">
                <a:latin typeface="Calibri"/>
              </a:rPr>
              <a:t>mais</a:t>
            </a:r>
            <a:r>
              <a:rPr lang="en-US" dirty="0" smtClean="0">
                <a:latin typeface="Calibri"/>
              </a:rPr>
              <a:t> ne </a:t>
            </a:r>
            <a:r>
              <a:rPr lang="en-US" dirty="0" err="1" smtClean="0">
                <a:latin typeface="Calibri"/>
              </a:rPr>
              <a:t>peut</a:t>
            </a:r>
            <a:r>
              <a:rPr lang="en-US" dirty="0" smtClean="0">
                <a:latin typeface="Calibri"/>
              </a:rPr>
              <a:t> </a:t>
            </a:r>
            <a:r>
              <a:rPr lang="en-US" dirty="0" err="1" smtClean="0">
                <a:latin typeface="Calibri"/>
              </a:rPr>
              <a:t>être</a:t>
            </a:r>
            <a:r>
              <a:rPr lang="en-US" dirty="0" smtClean="0">
                <a:latin typeface="Calibri"/>
              </a:rPr>
              <a:t> </a:t>
            </a:r>
            <a:r>
              <a:rPr lang="en-US" dirty="0" err="1" smtClean="0">
                <a:latin typeface="Calibri"/>
              </a:rPr>
              <a:t>atteinte</a:t>
            </a:r>
            <a:r>
              <a:rPr lang="en-US" dirty="0" smtClean="0">
                <a:latin typeface="Calibri"/>
              </a:rPr>
              <a:t> avec le germanium de CDMS </a:t>
            </a:r>
            <a:r>
              <a:rPr lang="en-US" dirty="0" err="1" smtClean="0">
                <a:latin typeface="Calibri"/>
              </a:rPr>
              <a:t>ou</a:t>
            </a:r>
            <a:r>
              <a:rPr lang="en-US" dirty="0" smtClean="0">
                <a:latin typeface="Calibri"/>
              </a:rPr>
              <a:t> Edelweiss</a:t>
            </a:r>
          </a:p>
          <a:p>
            <a:r>
              <a:rPr lang="en-US" dirty="0" smtClean="0">
                <a:latin typeface="Calibri"/>
              </a:rPr>
              <a:t>“Inelastic dark matter”: </a:t>
            </a:r>
            <a:r>
              <a:rPr lang="en-US" dirty="0" err="1" smtClean="0">
                <a:latin typeface="Calibri"/>
              </a:rPr>
              <a:t>modèle</a:t>
            </a:r>
            <a:r>
              <a:rPr lang="en-US" dirty="0" smtClean="0">
                <a:latin typeface="Calibri"/>
              </a:rPr>
              <a:t> </a:t>
            </a:r>
            <a:r>
              <a:rPr lang="en-US" dirty="0" err="1" smtClean="0">
                <a:latin typeface="Calibri"/>
              </a:rPr>
              <a:t>proposé</a:t>
            </a:r>
            <a:r>
              <a:rPr lang="en-US" dirty="0" smtClean="0">
                <a:latin typeface="Calibri"/>
              </a:rPr>
              <a:t> par D. Tucker-Smith et N. Weiner </a:t>
            </a:r>
            <a:r>
              <a:rPr lang="en-US" sz="1900" dirty="0" smtClean="0">
                <a:latin typeface="Calibri"/>
              </a:rPr>
              <a:t>Phys. Rev. D76 (2007) 083519</a:t>
            </a:r>
            <a:endParaRPr lang="en-US" dirty="0" smtClean="0">
              <a:latin typeface="Calibri"/>
            </a:endParaRP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7E2E-90AD-4E85-AF6C-FA29CE9052C0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Pauline Gagnon, 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09696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err="1" smtClean="0"/>
              <a:t>Ces</a:t>
            </a:r>
            <a:r>
              <a:rPr lang="en-US" sz="3600" dirty="0" smtClean="0"/>
              <a:t> anomalies </a:t>
            </a:r>
            <a:r>
              <a:rPr lang="en-US" sz="3600" dirty="0" err="1" smtClean="0"/>
              <a:t>ont-elles</a:t>
            </a:r>
            <a:r>
              <a:rPr lang="en-US" sz="3600" dirty="0" smtClean="0"/>
              <a:t> un point common?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40000" lnSpcReduction="20000"/>
          </a:bodyPr>
          <a:lstStyle/>
          <a:p>
            <a:endParaRPr lang="en-US" dirty="0" smtClean="0"/>
          </a:p>
          <a:p>
            <a:r>
              <a:rPr lang="en-US" sz="5900" dirty="0" smtClean="0"/>
              <a:t>Elle </a:t>
            </a:r>
            <a:r>
              <a:rPr lang="en-US" sz="5900" dirty="0" err="1" smtClean="0"/>
              <a:t>pourraient</a:t>
            </a:r>
            <a:r>
              <a:rPr lang="en-US" sz="5900" dirty="0" smtClean="0"/>
              <a:t> </a:t>
            </a:r>
            <a:r>
              <a:rPr lang="en-US" sz="5900" dirty="0" err="1" smtClean="0"/>
              <a:t>toutes</a:t>
            </a:r>
            <a:r>
              <a:rPr lang="en-US" sz="5900" dirty="0" smtClean="0"/>
              <a:t> </a:t>
            </a:r>
            <a:r>
              <a:rPr lang="en-US" sz="5900" dirty="0" err="1" smtClean="0"/>
              <a:t>s’avérer</a:t>
            </a:r>
            <a:r>
              <a:rPr lang="en-US" sz="5900" dirty="0" smtClean="0"/>
              <a:t> </a:t>
            </a:r>
            <a:r>
              <a:rPr lang="en-US" sz="5900" dirty="0" err="1" smtClean="0"/>
              <a:t>fausses</a:t>
            </a:r>
            <a:r>
              <a:rPr lang="en-US" sz="5900" dirty="0" smtClean="0"/>
              <a:t> (</a:t>
            </a:r>
            <a:r>
              <a:rPr lang="en-US" sz="5900" dirty="0" err="1" smtClean="0"/>
              <a:t>comme</a:t>
            </a:r>
            <a:r>
              <a:rPr lang="en-US" sz="5900" dirty="0" smtClean="0"/>
              <a:t> EGRET)</a:t>
            </a:r>
          </a:p>
          <a:p>
            <a:r>
              <a:rPr lang="en-US" sz="5900" dirty="0" err="1" smtClean="0"/>
              <a:t>Où</a:t>
            </a:r>
            <a:r>
              <a:rPr lang="en-US" sz="5900" dirty="0" smtClean="0"/>
              <a:t> </a:t>
            </a:r>
            <a:r>
              <a:rPr lang="en-US" sz="5900" dirty="0" err="1" smtClean="0"/>
              <a:t>trouver</a:t>
            </a:r>
            <a:r>
              <a:rPr lang="en-US" sz="5900" dirty="0" smtClean="0"/>
              <a:t> </a:t>
            </a:r>
            <a:r>
              <a:rPr lang="en-US" sz="5900" dirty="0" err="1" smtClean="0"/>
              <a:t>une</a:t>
            </a:r>
            <a:r>
              <a:rPr lang="en-US" sz="5900" dirty="0" smtClean="0"/>
              <a:t> explication en </a:t>
            </a:r>
            <a:r>
              <a:rPr lang="en-US" sz="5900" dirty="0" err="1" smtClean="0"/>
              <a:t>astrophysique</a:t>
            </a:r>
            <a:r>
              <a:rPr lang="en-US" sz="5900" dirty="0" smtClean="0"/>
              <a:t>…</a:t>
            </a:r>
          </a:p>
          <a:p>
            <a:r>
              <a:rPr lang="en-US" sz="5900" dirty="0" smtClean="0"/>
              <a:t>… </a:t>
            </a:r>
            <a:r>
              <a:rPr lang="en-US" sz="5900" dirty="0" err="1" smtClean="0"/>
              <a:t>Où</a:t>
            </a:r>
            <a:r>
              <a:rPr lang="en-US" sz="5900" dirty="0" smtClean="0"/>
              <a:t> </a:t>
            </a:r>
            <a:r>
              <a:rPr lang="en-US" sz="5900" dirty="0" err="1" smtClean="0"/>
              <a:t>toutes</a:t>
            </a:r>
            <a:r>
              <a:rPr lang="en-US" sz="5900" dirty="0" smtClean="0"/>
              <a:t> </a:t>
            </a:r>
            <a:r>
              <a:rPr lang="en-US" sz="5900" dirty="0" err="1" smtClean="0"/>
              <a:t>être</a:t>
            </a:r>
            <a:r>
              <a:rPr lang="en-US" sz="5900" dirty="0" smtClean="0"/>
              <a:t> </a:t>
            </a:r>
            <a:r>
              <a:rPr lang="en-US" sz="5900" dirty="0" err="1" smtClean="0"/>
              <a:t>reliées</a:t>
            </a:r>
            <a:r>
              <a:rPr lang="en-US" sz="5900" dirty="0" smtClean="0"/>
              <a:t> à la </a:t>
            </a:r>
            <a:r>
              <a:rPr lang="en-US" sz="5900" dirty="0" err="1" smtClean="0"/>
              <a:t>matière</a:t>
            </a:r>
            <a:r>
              <a:rPr lang="en-US" sz="5900" dirty="0" smtClean="0"/>
              <a:t> noire:</a:t>
            </a:r>
          </a:p>
          <a:p>
            <a:endParaRPr lang="en-US" sz="5900" dirty="0" smtClean="0"/>
          </a:p>
          <a:p>
            <a:r>
              <a:rPr lang="en-US" sz="5900" dirty="0" smtClean="0"/>
              <a:t>PAMELA and ATIC: </a:t>
            </a:r>
            <a:r>
              <a:rPr lang="en-US" sz="5900" dirty="0" err="1" smtClean="0"/>
              <a:t>l’annihilation</a:t>
            </a:r>
            <a:r>
              <a:rPr lang="en-US" sz="5900" dirty="0" smtClean="0"/>
              <a:t> de </a:t>
            </a:r>
            <a:r>
              <a:rPr lang="en-US" sz="5900" dirty="0" err="1" smtClean="0"/>
              <a:t>matière</a:t>
            </a:r>
            <a:r>
              <a:rPr lang="en-US" sz="5900" dirty="0" smtClean="0"/>
              <a:t> noire: </a:t>
            </a:r>
            <a:r>
              <a:rPr lang="el-GR" sz="5900" dirty="0" smtClean="0"/>
              <a:t>χχ</a:t>
            </a:r>
            <a:r>
              <a:rPr lang="en-US" sz="5900" dirty="0" smtClean="0"/>
              <a:t> </a:t>
            </a:r>
            <a:r>
              <a:rPr lang="fr-CA" sz="5900" baseline="-10000" dirty="0" smtClean="0">
                <a:sym typeface="Wingdings" pitchFamily="2" charset="2"/>
              </a:rPr>
              <a:t></a:t>
            </a:r>
            <a:r>
              <a:rPr lang="fr-CA" sz="5900" dirty="0" smtClean="0">
                <a:sym typeface="Wingdings" pitchFamily="2" charset="2"/>
              </a:rPr>
              <a:t> </a:t>
            </a:r>
            <a:r>
              <a:rPr lang="en-US" sz="5900" dirty="0" smtClean="0"/>
              <a:t>e+ e- </a:t>
            </a:r>
          </a:p>
          <a:p>
            <a:r>
              <a:rPr lang="en-US" sz="5900" dirty="0" smtClean="0"/>
              <a:t>WMAP: </a:t>
            </a:r>
            <a:r>
              <a:rPr lang="en-US" sz="5900" dirty="0" err="1" smtClean="0"/>
              <a:t>ces</a:t>
            </a:r>
            <a:r>
              <a:rPr lang="en-US" sz="5900" dirty="0" smtClean="0"/>
              <a:t> </a:t>
            </a:r>
            <a:r>
              <a:rPr lang="fr-CA" sz="5900" dirty="0" smtClean="0"/>
              <a:t>électrons et positrons énergétiques produiraient aussi des </a:t>
            </a:r>
            <a:r>
              <a:rPr lang="en-US" sz="5900" dirty="0" err="1" smtClean="0"/>
              <a:t>rayons</a:t>
            </a:r>
            <a:r>
              <a:rPr lang="en-US" sz="5900" dirty="0" smtClean="0"/>
              <a:t> gamma </a:t>
            </a:r>
            <a:r>
              <a:rPr lang="en-US" sz="5900" dirty="0" err="1" smtClean="0"/>
              <a:t>énergétiques</a:t>
            </a:r>
            <a:endParaRPr lang="en-US" sz="5900" dirty="0" smtClean="0"/>
          </a:p>
          <a:p>
            <a:r>
              <a:rPr lang="en-US" sz="5900" dirty="0" smtClean="0"/>
              <a:t>Pour </a:t>
            </a:r>
            <a:r>
              <a:rPr lang="en-US" sz="5900" dirty="0" err="1" smtClean="0"/>
              <a:t>expliquer</a:t>
            </a:r>
            <a:r>
              <a:rPr lang="en-US" sz="5900" dirty="0" smtClean="0"/>
              <a:t> DAMA et </a:t>
            </a:r>
            <a:r>
              <a:rPr lang="en-US" sz="5900" dirty="0" err="1" smtClean="0"/>
              <a:t>être</a:t>
            </a:r>
            <a:r>
              <a:rPr lang="en-US" sz="5900" dirty="0" smtClean="0"/>
              <a:t> compatible avec </a:t>
            </a:r>
            <a:r>
              <a:rPr lang="en-US" sz="5900" dirty="0" err="1" smtClean="0"/>
              <a:t>l’absence</a:t>
            </a:r>
            <a:r>
              <a:rPr lang="en-US" sz="5900" dirty="0" smtClean="0"/>
              <a:t> de </a:t>
            </a:r>
            <a:r>
              <a:rPr lang="en-US" sz="5900" dirty="0" err="1" smtClean="0"/>
              <a:t>résultats</a:t>
            </a:r>
            <a:r>
              <a:rPr lang="en-US" sz="5900" dirty="0" smtClean="0"/>
              <a:t> </a:t>
            </a:r>
            <a:r>
              <a:rPr lang="en-US" sz="5900" dirty="0" err="1" smtClean="0"/>
              <a:t>ailleurs</a:t>
            </a:r>
            <a:r>
              <a:rPr lang="en-US" sz="5900" dirty="0" smtClean="0"/>
              <a:t>, </a:t>
            </a:r>
            <a:r>
              <a:rPr lang="en-US" sz="5900" dirty="0" err="1" smtClean="0"/>
              <a:t>il</a:t>
            </a:r>
            <a:r>
              <a:rPr lang="en-US" sz="5900" dirty="0" smtClean="0"/>
              <a:t> </a:t>
            </a:r>
            <a:r>
              <a:rPr lang="en-US" sz="5900" dirty="0" err="1" smtClean="0"/>
              <a:t>faut</a:t>
            </a:r>
            <a:r>
              <a:rPr lang="en-US" sz="5900" dirty="0" smtClean="0"/>
              <a:t> “inelastic dark matter model” (IDM)</a:t>
            </a:r>
          </a:p>
          <a:p>
            <a:r>
              <a:rPr lang="en-US" sz="5900" dirty="0" smtClean="0"/>
              <a:t>Et pour INTEGRAL, exciting dark matter is needed (XDM)</a:t>
            </a:r>
          </a:p>
          <a:p>
            <a:r>
              <a:rPr lang="en-US" sz="5900" dirty="0" err="1" smtClean="0"/>
              <a:t>Ces</a:t>
            </a:r>
            <a:r>
              <a:rPr lang="en-US" sz="5900" dirty="0" smtClean="0"/>
              <a:t> </a:t>
            </a:r>
            <a:r>
              <a:rPr lang="en-US" sz="5900" dirty="0" err="1" smtClean="0"/>
              <a:t>deux</a:t>
            </a:r>
            <a:r>
              <a:rPr lang="en-US" sz="5900" dirty="0" smtClean="0"/>
              <a:t> </a:t>
            </a:r>
            <a:r>
              <a:rPr lang="en-US" sz="5900" dirty="0" err="1" smtClean="0"/>
              <a:t>derniers</a:t>
            </a:r>
            <a:r>
              <a:rPr lang="en-US" sz="5900" dirty="0" smtClean="0"/>
              <a:t> mod</a:t>
            </a:r>
            <a:r>
              <a:rPr lang="fr-CA" sz="5900" dirty="0" err="1" smtClean="0"/>
              <a:t>èles</a:t>
            </a:r>
            <a:r>
              <a:rPr lang="fr-CA" sz="5900" dirty="0" smtClean="0"/>
              <a:t> (</a:t>
            </a:r>
            <a:r>
              <a:rPr lang="en-US" sz="5900" dirty="0" smtClean="0"/>
              <a:t>XDM et IDM) </a:t>
            </a:r>
            <a:r>
              <a:rPr lang="en-US" sz="5900" dirty="0" err="1" smtClean="0"/>
              <a:t>nécessitent</a:t>
            </a:r>
            <a:r>
              <a:rPr lang="en-US" sz="5900" dirty="0" smtClean="0"/>
              <a:t> </a:t>
            </a:r>
            <a:r>
              <a:rPr lang="en-US" sz="5900" dirty="0" err="1" smtClean="0"/>
              <a:t>plusieurs</a:t>
            </a:r>
            <a:r>
              <a:rPr lang="en-US" sz="5900" dirty="0" smtClean="0"/>
              <a:t> </a:t>
            </a:r>
            <a:r>
              <a:rPr lang="en-US" sz="5900" dirty="0" err="1" smtClean="0"/>
              <a:t>états</a:t>
            </a:r>
            <a:r>
              <a:rPr lang="en-US" sz="5900" dirty="0" smtClean="0"/>
              <a:t> </a:t>
            </a:r>
            <a:r>
              <a:rPr lang="en-US" sz="5900" dirty="0" err="1" smtClean="0"/>
              <a:t>excités</a:t>
            </a:r>
            <a:r>
              <a:rPr lang="en-US" sz="5900" dirty="0" smtClean="0"/>
              <a:t> </a:t>
            </a:r>
            <a:r>
              <a:rPr lang="en-US" sz="5900" dirty="0" err="1" smtClean="0"/>
              <a:t>rapprochés</a:t>
            </a:r>
            <a:r>
              <a:rPr lang="en-US" sz="5900" dirty="0" smtClean="0"/>
              <a:t> pour </a:t>
            </a:r>
            <a:r>
              <a:rPr lang="el-GR" sz="5900" dirty="0" smtClean="0"/>
              <a:t>χ</a:t>
            </a:r>
            <a:r>
              <a:rPr lang="fr-CA" sz="5900" dirty="0" smtClean="0"/>
              <a:t>, la particule de matière noire</a:t>
            </a:r>
            <a:endParaRPr lang="en-US" sz="59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35E9-2981-4DC8-8A6E-3202D5F41192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Pauline Gagnon, 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 err="1" smtClean="0"/>
              <a:t>Modèle</a:t>
            </a:r>
            <a:r>
              <a:rPr lang="en-US" dirty="0" smtClean="0"/>
              <a:t> à </a:t>
            </a:r>
            <a:r>
              <a:rPr lang="en-US" dirty="0" err="1" smtClean="0"/>
              <a:t>taille</a:t>
            </a:r>
            <a:r>
              <a:rPr lang="en-US" dirty="0" smtClean="0"/>
              <a:t> unique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46482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C’est</a:t>
            </a:r>
            <a:r>
              <a:rPr lang="en-US" dirty="0" smtClean="0"/>
              <a:t> du </a:t>
            </a:r>
            <a:r>
              <a:rPr lang="en-US" dirty="0" err="1" smtClean="0"/>
              <a:t>moins</a:t>
            </a:r>
            <a:r>
              <a:rPr lang="en-US" dirty="0" smtClean="0"/>
              <a:t> le but de “A theory of Dark Matter”</a:t>
            </a:r>
          </a:p>
          <a:p>
            <a:pPr algn="ctr">
              <a:buNone/>
            </a:pPr>
            <a:r>
              <a:rPr lang="en-US" sz="2000" b="1" dirty="0" smtClean="0"/>
              <a:t>Arkani-Hamed, Finkbeiner, Slatyer, Weiner arXiv:0810.0713v2</a:t>
            </a:r>
            <a:endParaRPr lang="en-US" b="1" dirty="0" smtClean="0"/>
          </a:p>
          <a:p>
            <a:r>
              <a:rPr lang="en-US" dirty="0" err="1" smtClean="0"/>
              <a:t>Mais</a:t>
            </a:r>
            <a:r>
              <a:rPr lang="en-US" dirty="0" smtClean="0"/>
              <a:t> comment </a:t>
            </a:r>
            <a:r>
              <a:rPr lang="en-US" dirty="0" err="1" smtClean="0"/>
              <a:t>réconcilier</a:t>
            </a:r>
            <a:r>
              <a:rPr lang="en-US" dirty="0" smtClean="0"/>
              <a:t> </a:t>
            </a:r>
            <a:r>
              <a:rPr lang="en-US" dirty="0" err="1" smtClean="0"/>
              <a:t>tous</a:t>
            </a:r>
            <a:r>
              <a:rPr lang="en-US" dirty="0" smtClean="0"/>
              <a:t> </a:t>
            </a:r>
            <a:r>
              <a:rPr lang="en-US" dirty="0" err="1" smtClean="0"/>
              <a:t>ses</a:t>
            </a:r>
            <a:r>
              <a:rPr lang="en-US" dirty="0" smtClean="0"/>
              <a:t> </a:t>
            </a:r>
            <a:r>
              <a:rPr lang="en-US" dirty="0" err="1" smtClean="0"/>
              <a:t>modèles</a:t>
            </a:r>
            <a:r>
              <a:rPr lang="en-US" dirty="0" smtClean="0"/>
              <a:t> et </a:t>
            </a:r>
            <a:r>
              <a:rPr lang="en-US" dirty="0" err="1" smtClean="0"/>
              <a:t>concilier</a:t>
            </a:r>
            <a:r>
              <a:rPr lang="en-US" dirty="0" smtClean="0"/>
              <a:t> haute et </a:t>
            </a:r>
            <a:r>
              <a:rPr lang="en-US" dirty="0" err="1" smtClean="0"/>
              <a:t>basse</a:t>
            </a:r>
            <a:r>
              <a:rPr lang="en-US" dirty="0" smtClean="0"/>
              <a:t> </a:t>
            </a:r>
            <a:r>
              <a:rPr lang="en-US" dirty="0" err="1" smtClean="0"/>
              <a:t>énergie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Une</a:t>
            </a:r>
            <a:r>
              <a:rPr lang="en-US" dirty="0" smtClean="0"/>
              <a:t> solution: proposer non pas </a:t>
            </a:r>
            <a:r>
              <a:rPr lang="en-US" dirty="0" err="1" smtClean="0"/>
              <a:t>une</a:t>
            </a:r>
            <a:r>
              <a:rPr lang="en-US" dirty="0" smtClean="0"/>
              <a:t>,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deux</a:t>
            </a:r>
            <a:r>
              <a:rPr lang="en-US" dirty="0" smtClean="0"/>
              <a:t> </a:t>
            </a:r>
            <a:r>
              <a:rPr lang="en-US" dirty="0" err="1" smtClean="0"/>
              <a:t>nouvelles</a:t>
            </a:r>
            <a:r>
              <a:rPr lang="en-US" dirty="0" smtClean="0"/>
              <a:t> </a:t>
            </a:r>
            <a:r>
              <a:rPr lang="en-US" dirty="0" err="1" smtClean="0"/>
              <a:t>particules</a:t>
            </a:r>
            <a:endParaRPr lang="en-US" dirty="0" smtClean="0"/>
          </a:p>
          <a:p>
            <a:pPr lvl="1"/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particule</a:t>
            </a:r>
            <a:r>
              <a:rPr lang="en-US" dirty="0" smtClean="0"/>
              <a:t> de haute masse pour </a:t>
            </a:r>
            <a:r>
              <a:rPr lang="en-US" dirty="0" err="1" smtClean="0"/>
              <a:t>résoudre</a:t>
            </a:r>
            <a:r>
              <a:rPr lang="en-US" dirty="0" smtClean="0"/>
              <a:t> les </a:t>
            </a:r>
            <a:r>
              <a:rPr lang="en-US" dirty="0" err="1" smtClean="0"/>
              <a:t>problèmes</a:t>
            </a:r>
            <a:r>
              <a:rPr lang="en-US" dirty="0" smtClean="0"/>
              <a:t> à haute </a:t>
            </a:r>
            <a:r>
              <a:rPr lang="en-US" dirty="0" err="1" smtClean="0"/>
              <a:t>énergie</a:t>
            </a:r>
            <a:endParaRPr lang="en-US" dirty="0" smtClean="0"/>
          </a:p>
          <a:p>
            <a:pPr lvl="1"/>
            <a:r>
              <a:rPr lang="en-US" dirty="0" err="1" smtClean="0"/>
              <a:t>Ajouter</a:t>
            </a:r>
            <a:r>
              <a:rPr lang="en-US" dirty="0" smtClean="0"/>
              <a:t> des </a:t>
            </a:r>
            <a:r>
              <a:rPr lang="en-US" dirty="0" err="1" smtClean="0"/>
              <a:t>états</a:t>
            </a:r>
            <a:r>
              <a:rPr lang="en-US" dirty="0" smtClean="0"/>
              <a:t> </a:t>
            </a:r>
            <a:r>
              <a:rPr lang="en-US" dirty="0" err="1" smtClean="0"/>
              <a:t>excités</a:t>
            </a:r>
            <a:r>
              <a:rPr lang="en-US" dirty="0" smtClean="0"/>
              <a:t> </a:t>
            </a:r>
            <a:r>
              <a:rPr lang="en-US" dirty="0" err="1" smtClean="0"/>
              <a:t>rapprochés</a:t>
            </a:r>
            <a:r>
              <a:rPr lang="en-US" dirty="0" smtClean="0"/>
              <a:t> pour </a:t>
            </a:r>
            <a:r>
              <a:rPr lang="en-US" dirty="0" err="1" smtClean="0"/>
              <a:t>expliquer</a:t>
            </a:r>
            <a:r>
              <a:rPr lang="en-US" dirty="0" smtClean="0"/>
              <a:t> les anomalies à </a:t>
            </a:r>
            <a:r>
              <a:rPr lang="en-US" dirty="0" err="1" smtClean="0"/>
              <a:t>basse</a:t>
            </a:r>
            <a:r>
              <a:rPr lang="en-US" dirty="0" smtClean="0"/>
              <a:t> </a:t>
            </a:r>
            <a:r>
              <a:rPr lang="en-US" dirty="0" err="1" smtClean="0"/>
              <a:t>énergie</a:t>
            </a:r>
            <a:endParaRPr lang="en-US" dirty="0" smtClean="0"/>
          </a:p>
          <a:p>
            <a:pPr lvl="1"/>
            <a:r>
              <a:rPr lang="en-US" dirty="0" err="1" smtClean="0"/>
              <a:t>Introduire</a:t>
            </a:r>
            <a:r>
              <a:rPr lang="en-US" dirty="0" smtClean="0"/>
              <a:t> un nouveau boson de </a:t>
            </a:r>
            <a:r>
              <a:rPr lang="en-US" dirty="0" err="1" smtClean="0"/>
              <a:t>jauge</a:t>
            </a:r>
            <a:r>
              <a:rPr lang="en-US" dirty="0" smtClean="0"/>
              <a:t> de </a:t>
            </a:r>
            <a:r>
              <a:rPr lang="en-US" dirty="0" err="1" smtClean="0"/>
              <a:t>faible</a:t>
            </a:r>
            <a:r>
              <a:rPr lang="en-US" dirty="0" smtClean="0"/>
              <a:t> masse pour </a:t>
            </a:r>
            <a:r>
              <a:rPr lang="en-US" dirty="0" err="1" smtClean="0"/>
              <a:t>ajuster</a:t>
            </a:r>
            <a:r>
              <a:rPr lang="en-US" dirty="0" smtClean="0"/>
              <a:t> </a:t>
            </a:r>
            <a:r>
              <a:rPr lang="en-US" dirty="0" err="1" smtClean="0"/>
              <a:t>tous</a:t>
            </a:r>
            <a:r>
              <a:rPr lang="en-US" dirty="0" smtClean="0"/>
              <a:t> les </a:t>
            </a:r>
            <a:r>
              <a:rPr lang="en-US" dirty="0" err="1" smtClean="0"/>
              <a:t>détails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35E9-2981-4DC8-8A6E-3202D5F41192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Pauline Gagnon, 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09696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Comment faire </a:t>
            </a:r>
            <a:r>
              <a:rPr lang="en-US" dirty="0" err="1" smtClean="0"/>
              <a:t>d’une</a:t>
            </a:r>
            <a:r>
              <a:rPr lang="en-US" dirty="0" smtClean="0"/>
              <a:t> </a:t>
            </a:r>
            <a:r>
              <a:rPr lang="en-US" dirty="0" err="1" smtClean="0"/>
              <a:t>pierre</a:t>
            </a:r>
            <a:r>
              <a:rPr lang="en-US" dirty="0" smtClean="0"/>
              <a:t> </a:t>
            </a:r>
            <a:r>
              <a:rPr lang="en-US" dirty="0" err="1" smtClean="0"/>
              <a:t>deux</a:t>
            </a:r>
            <a:r>
              <a:rPr lang="en-US" dirty="0" smtClean="0"/>
              <a:t> coups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en-US" sz="3800" b="1" u="sng" dirty="0" smtClean="0"/>
              <a:t>Haute </a:t>
            </a:r>
            <a:r>
              <a:rPr lang="en-US" sz="3800" b="1" u="sng" dirty="0" err="1" smtClean="0"/>
              <a:t>énergie</a:t>
            </a:r>
            <a:r>
              <a:rPr lang="en-US" sz="3800" b="1" u="sng" dirty="0" smtClean="0"/>
              <a:t>:</a:t>
            </a:r>
          </a:p>
          <a:p>
            <a:r>
              <a:rPr lang="en-US" b="1" dirty="0" smtClean="0"/>
              <a:t>A Weakly Interacting Massive Particle (WIMP) </a:t>
            </a:r>
            <a:r>
              <a:rPr lang="el-GR" b="1" dirty="0" smtClean="0"/>
              <a:t>χ</a:t>
            </a:r>
            <a:r>
              <a:rPr lang="en-US" b="1" dirty="0" smtClean="0"/>
              <a:t> avec m</a:t>
            </a:r>
            <a:r>
              <a:rPr lang="el-GR" b="1" baseline="-25000" dirty="0" smtClean="0"/>
              <a:t>χ</a:t>
            </a:r>
            <a:r>
              <a:rPr lang="en-US" b="1" dirty="0" smtClean="0"/>
              <a:t> </a:t>
            </a:r>
            <a:r>
              <a:rPr lang="en-US" b="1" baseline="-12000" dirty="0" smtClean="0"/>
              <a:t>~ </a:t>
            </a:r>
            <a:r>
              <a:rPr lang="en-US" b="1" dirty="0" smtClean="0"/>
              <a:t>500-800  GeV pour </a:t>
            </a:r>
            <a:r>
              <a:rPr lang="en-US" b="1" dirty="0" err="1" smtClean="0"/>
              <a:t>résoudre</a:t>
            </a:r>
            <a:r>
              <a:rPr lang="en-US" b="1" dirty="0" smtClean="0"/>
              <a:t> les </a:t>
            </a:r>
            <a:r>
              <a:rPr lang="en-US" b="1" dirty="0" err="1" smtClean="0"/>
              <a:t>problèmes</a:t>
            </a:r>
            <a:r>
              <a:rPr lang="en-US" b="1" dirty="0" smtClean="0"/>
              <a:t> à haute </a:t>
            </a:r>
            <a:r>
              <a:rPr lang="en-US" b="1" dirty="0" err="1" smtClean="0"/>
              <a:t>énergie</a:t>
            </a:r>
            <a:endParaRPr lang="en-US" b="1" dirty="0" smtClean="0"/>
          </a:p>
          <a:p>
            <a:r>
              <a:rPr lang="en-US" b="1" dirty="0" err="1" smtClean="0"/>
              <a:t>Cette</a:t>
            </a:r>
            <a:r>
              <a:rPr lang="en-US" b="1" dirty="0" smtClean="0"/>
              <a:t> </a:t>
            </a:r>
            <a:r>
              <a:rPr lang="en-US" b="1" dirty="0" err="1" smtClean="0"/>
              <a:t>particule</a:t>
            </a:r>
            <a:r>
              <a:rPr lang="en-US" b="1" dirty="0" smtClean="0"/>
              <a:t> de </a:t>
            </a:r>
            <a:r>
              <a:rPr lang="en-US" b="1" dirty="0" err="1" smtClean="0"/>
              <a:t>matière</a:t>
            </a:r>
            <a:r>
              <a:rPr lang="en-US" b="1" dirty="0" smtClean="0"/>
              <a:t> noire </a:t>
            </a:r>
            <a:r>
              <a:rPr lang="el-GR" b="1" dirty="0" smtClean="0"/>
              <a:t>χ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/>
              <a:t>peut</a:t>
            </a:r>
            <a:r>
              <a:rPr lang="en-US" b="1" dirty="0" smtClean="0"/>
              <a:t> </a:t>
            </a:r>
            <a:r>
              <a:rPr lang="en-US" b="1" dirty="0" err="1" smtClean="0"/>
              <a:t>s’annihiler</a:t>
            </a:r>
            <a:r>
              <a:rPr lang="en-US" b="1" dirty="0" smtClean="0"/>
              <a:t> en </a:t>
            </a:r>
            <a:r>
              <a:rPr lang="el-GR" b="1" dirty="0" smtClean="0"/>
              <a:t>φ</a:t>
            </a:r>
            <a:r>
              <a:rPr lang="en-US" b="1" dirty="0" smtClean="0"/>
              <a:t>:</a:t>
            </a:r>
          </a:p>
          <a:p>
            <a:pPr algn="ctr">
              <a:buNone/>
            </a:pPr>
            <a:r>
              <a:rPr lang="el-GR" b="1" dirty="0" smtClean="0">
                <a:solidFill>
                  <a:srgbClr val="FF0000"/>
                </a:solidFill>
              </a:rPr>
              <a:t>χ χ</a:t>
            </a:r>
            <a:r>
              <a:rPr lang="en-US" b="1" dirty="0" smtClean="0">
                <a:solidFill>
                  <a:srgbClr val="FF0000"/>
                </a:solidFill>
              </a:rPr>
              <a:t> →</a:t>
            </a:r>
            <a:r>
              <a:rPr lang="el-GR" b="1" dirty="0" smtClean="0">
                <a:solidFill>
                  <a:srgbClr val="FF0000"/>
                </a:solidFill>
              </a:rPr>
              <a:t> φφ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l-GR" b="1" dirty="0" smtClean="0">
                <a:solidFill>
                  <a:srgbClr val="FF0000"/>
                </a:solidFill>
              </a:rPr>
              <a:t>φ→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e+e</a:t>
            </a:r>
            <a:r>
              <a:rPr lang="en-US" b="1" dirty="0" smtClean="0">
                <a:solidFill>
                  <a:srgbClr val="FF0000"/>
                </a:solidFill>
              </a:rPr>
              <a:t>- </a:t>
            </a:r>
            <a:r>
              <a:rPr lang="en-US" b="1" dirty="0" err="1" smtClean="0">
                <a:solidFill>
                  <a:srgbClr val="FF0000"/>
                </a:solidFill>
              </a:rPr>
              <a:t>ou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l-GR" b="1" dirty="0" smtClean="0">
                <a:solidFill>
                  <a:srgbClr val="FF0000"/>
                </a:solidFill>
              </a:rPr>
              <a:t>μ</a:t>
            </a:r>
            <a:r>
              <a:rPr lang="en-US" b="1" dirty="0" smtClean="0">
                <a:solidFill>
                  <a:srgbClr val="FF0000"/>
                </a:solidFill>
              </a:rPr>
              <a:t>+</a:t>
            </a:r>
            <a:r>
              <a:rPr lang="el-GR" b="1" dirty="0" smtClean="0">
                <a:solidFill>
                  <a:srgbClr val="FF0000"/>
                </a:solidFill>
              </a:rPr>
              <a:t>μ</a:t>
            </a:r>
            <a:r>
              <a:rPr lang="en-US" b="1" dirty="0" smtClean="0">
                <a:solidFill>
                  <a:srgbClr val="FF0000"/>
                </a:solidFill>
              </a:rPr>
              <a:t>-</a:t>
            </a:r>
          </a:p>
          <a:p>
            <a:r>
              <a:rPr lang="en-US" b="1" dirty="0" err="1" smtClean="0"/>
              <a:t>Fournit</a:t>
            </a:r>
            <a:r>
              <a:rPr lang="en-US" b="1" dirty="0" smtClean="0"/>
              <a:t> </a:t>
            </a:r>
            <a:r>
              <a:rPr lang="en-US" b="1" dirty="0" err="1" smtClean="0"/>
              <a:t>une</a:t>
            </a:r>
            <a:r>
              <a:rPr lang="en-US" b="1" dirty="0" smtClean="0"/>
              <a:t> source de </a:t>
            </a:r>
            <a:r>
              <a:rPr lang="en-US" b="1" dirty="0" err="1" smtClean="0"/>
              <a:t>énergie</a:t>
            </a:r>
            <a:r>
              <a:rPr lang="en-US" b="1" dirty="0" smtClean="0"/>
              <a:t> positrons et </a:t>
            </a:r>
            <a:r>
              <a:rPr lang="en-US" b="1" dirty="0" err="1" smtClean="0"/>
              <a:t>électrons</a:t>
            </a:r>
            <a:r>
              <a:rPr lang="en-US" b="1" dirty="0" smtClean="0"/>
              <a:t> (ATIC, PAMELA)</a:t>
            </a:r>
          </a:p>
          <a:p>
            <a:r>
              <a:rPr lang="en-US" b="1" dirty="0" err="1" smtClean="0"/>
              <a:t>Ceux-ci</a:t>
            </a:r>
            <a:r>
              <a:rPr lang="en-US" b="1" dirty="0" smtClean="0"/>
              <a:t> </a:t>
            </a:r>
            <a:r>
              <a:rPr lang="en-US" b="1" dirty="0" err="1" smtClean="0"/>
              <a:t>peuvent</a:t>
            </a:r>
            <a:r>
              <a:rPr lang="en-US" b="1" dirty="0" smtClean="0"/>
              <a:t> </a:t>
            </a:r>
            <a:r>
              <a:rPr lang="en-US" b="1" dirty="0" err="1" smtClean="0"/>
              <a:t>ensuite</a:t>
            </a:r>
            <a:r>
              <a:rPr lang="en-US" b="1" dirty="0" smtClean="0"/>
              <a:t> </a:t>
            </a:r>
            <a:r>
              <a:rPr lang="en-US" b="1" dirty="0" err="1" smtClean="0"/>
              <a:t>générer</a:t>
            </a:r>
            <a:r>
              <a:rPr lang="en-US" b="1" dirty="0" smtClean="0"/>
              <a:t> </a:t>
            </a:r>
            <a:r>
              <a:rPr lang="en-US" b="1" dirty="0" err="1" smtClean="0"/>
              <a:t>générer</a:t>
            </a:r>
            <a:r>
              <a:rPr lang="en-US" b="1" dirty="0" smtClean="0"/>
              <a:t>  des photons </a:t>
            </a:r>
            <a:r>
              <a:rPr lang="en-US" b="1" dirty="0" err="1" smtClean="0"/>
              <a:t>énergétiques</a:t>
            </a:r>
            <a:r>
              <a:rPr lang="en-US" b="1" dirty="0" smtClean="0"/>
              <a:t> par radiation synchrotron (WMAP)</a:t>
            </a:r>
          </a:p>
          <a:p>
            <a:pPr algn="ctr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8006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el-GR" b="1" dirty="0" smtClean="0"/>
              <a:t>φ</a:t>
            </a:r>
            <a:r>
              <a:rPr lang="en-US" b="1" dirty="0" smtClean="0"/>
              <a:t> </a:t>
            </a:r>
            <a:r>
              <a:rPr lang="en-US" b="1" dirty="0" err="1" smtClean="0"/>
              <a:t>est</a:t>
            </a:r>
            <a:r>
              <a:rPr lang="en-US" b="1" dirty="0" smtClean="0"/>
              <a:t> </a:t>
            </a:r>
            <a:r>
              <a:rPr lang="en-US" b="1" dirty="0" err="1" smtClean="0"/>
              <a:t>si</a:t>
            </a:r>
            <a:r>
              <a:rPr lang="en-US" b="1" dirty="0" smtClean="0"/>
              <a:t> </a:t>
            </a:r>
            <a:r>
              <a:rPr lang="en-US" b="1" dirty="0" err="1" smtClean="0"/>
              <a:t>léger</a:t>
            </a:r>
            <a:r>
              <a:rPr lang="en-US" b="1" dirty="0" smtClean="0"/>
              <a:t> </a:t>
            </a:r>
            <a:r>
              <a:rPr lang="en-US" b="1" dirty="0" err="1" smtClean="0"/>
              <a:t>qu’il</a:t>
            </a:r>
            <a:r>
              <a:rPr lang="en-US" b="1" dirty="0" smtClean="0"/>
              <a:t> ne </a:t>
            </a:r>
            <a:r>
              <a:rPr lang="en-US" b="1" dirty="0" err="1" smtClean="0"/>
              <a:t>peut</a:t>
            </a:r>
            <a:r>
              <a:rPr lang="en-US" b="1" dirty="0" smtClean="0"/>
              <a:t> se </a:t>
            </a:r>
            <a:r>
              <a:rPr lang="en-US" b="1" dirty="0" err="1" smtClean="0"/>
              <a:t>désintégrer</a:t>
            </a:r>
            <a:r>
              <a:rPr lang="en-US" b="1" dirty="0" smtClean="0"/>
              <a:t> </a:t>
            </a:r>
            <a:r>
              <a:rPr lang="en-US" b="1" dirty="0" err="1" smtClean="0"/>
              <a:t>qu’en</a:t>
            </a:r>
            <a:r>
              <a:rPr lang="en-US" b="1" dirty="0" smtClean="0"/>
              <a:t> leptons (e </a:t>
            </a:r>
            <a:r>
              <a:rPr lang="en-US" b="1" dirty="0" err="1" smtClean="0"/>
              <a:t>ou</a:t>
            </a:r>
            <a:r>
              <a:rPr lang="en-US" b="1" dirty="0" smtClean="0"/>
              <a:t> </a:t>
            </a:r>
            <a:r>
              <a:rPr lang="el-GR" b="1" dirty="0" smtClean="0">
                <a:latin typeface="Calibri"/>
              </a:rPr>
              <a:t>μ</a:t>
            </a:r>
            <a:r>
              <a:rPr lang="en-US" b="1" dirty="0" smtClean="0">
                <a:latin typeface="Calibri"/>
              </a:rPr>
              <a:t>)</a:t>
            </a:r>
            <a:endParaRPr lang="en-US" b="1" dirty="0" smtClean="0"/>
          </a:p>
          <a:p>
            <a:r>
              <a:rPr lang="el-GR" b="1" dirty="0" smtClean="0"/>
              <a:t>φ</a:t>
            </a:r>
            <a:r>
              <a:rPr lang="en-US" b="1" dirty="0" smtClean="0"/>
              <a:t>  </a:t>
            </a:r>
            <a:r>
              <a:rPr lang="en-US" b="1" dirty="0" err="1" smtClean="0"/>
              <a:t>est</a:t>
            </a:r>
            <a:r>
              <a:rPr lang="en-US" b="1" dirty="0" smtClean="0"/>
              <a:t> un nouveau boson de masse           	m</a:t>
            </a:r>
            <a:r>
              <a:rPr lang="el-GR" b="1" baseline="-25000" dirty="0" smtClean="0"/>
              <a:t>φ</a:t>
            </a:r>
            <a:r>
              <a:rPr lang="en-US" b="1" dirty="0" smtClean="0"/>
              <a:t> </a:t>
            </a:r>
            <a:r>
              <a:rPr lang="en-US" b="1" baseline="-5000" dirty="0" smtClean="0"/>
              <a:t>~</a:t>
            </a:r>
            <a:r>
              <a:rPr lang="en-US" b="1" dirty="0" smtClean="0"/>
              <a:t> 100 MeV-1 GeV</a:t>
            </a:r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endParaRPr lang="en-US" sz="3800" b="1" u="sng" dirty="0" smtClean="0"/>
          </a:p>
          <a:p>
            <a:pPr algn="ctr">
              <a:buNone/>
            </a:pPr>
            <a:r>
              <a:rPr lang="en-US" sz="3800" b="1" u="sng" dirty="0" err="1" smtClean="0"/>
              <a:t>Basse</a:t>
            </a:r>
            <a:r>
              <a:rPr lang="en-US" sz="3800" b="1" u="sng" dirty="0" smtClean="0"/>
              <a:t> </a:t>
            </a:r>
            <a:r>
              <a:rPr lang="en-US" sz="3800" b="1" u="sng" dirty="0" err="1" smtClean="0"/>
              <a:t>énergie</a:t>
            </a:r>
            <a:r>
              <a:rPr lang="en-US" sz="3800" b="1" u="sng" dirty="0" smtClean="0"/>
              <a:t>:</a:t>
            </a:r>
          </a:p>
          <a:p>
            <a:r>
              <a:rPr lang="en-US" b="1" dirty="0" smtClean="0"/>
              <a:t>On impose </a:t>
            </a:r>
            <a:r>
              <a:rPr lang="en-US" b="1" dirty="0" err="1" smtClean="0"/>
              <a:t>que</a:t>
            </a:r>
            <a:r>
              <a:rPr lang="en-US" b="1" dirty="0" smtClean="0"/>
              <a:t> la </a:t>
            </a:r>
            <a:r>
              <a:rPr lang="en-US" b="1" dirty="0" err="1" smtClean="0"/>
              <a:t>matière</a:t>
            </a:r>
            <a:r>
              <a:rPr lang="en-US" b="1" dirty="0" smtClean="0"/>
              <a:t> noire </a:t>
            </a:r>
            <a:r>
              <a:rPr lang="el-GR" b="1" dirty="0" smtClean="0"/>
              <a:t>χ</a:t>
            </a:r>
            <a:r>
              <a:rPr lang="fr-CA" b="1" dirty="0" smtClean="0"/>
              <a:t> </a:t>
            </a:r>
            <a:r>
              <a:rPr lang="en-US" b="1" dirty="0" err="1" smtClean="0"/>
              <a:t>aient</a:t>
            </a:r>
            <a:r>
              <a:rPr lang="en-US" b="1" dirty="0" smtClean="0"/>
              <a:t> </a:t>
            </a:r>
            <a:r>
              <a:rPr lang="en-US" b="1" dirty="0" err="1" smtClean="0"/>
              <a:t>plusieurs</a:t>
            </a:r>
            <a:r>
              <a:rPr lang="en-US" b="1" dirty="0" smtClean="0"/>
              <a:t> </a:t>
            </a:r>
            <a:r>
              <a:rPr lang="en-US" b="1" dirty="0" err="1" smtClean="0"/>
              <a:t>états</a:t>
            </a:r>
            <a:r>
              <a:rPr lang="en-US" b="1" dirty="0" smtClean="0"/>
              <a:t> </a:t>
            </a:r>
            <a:r>
              <a:rPr lang="en-US" b="1" dirty="0" err="1" smtClean="0"/>
              <a:t>excités</a:t>
            </a:r>
            <a:r>
              <a:rPr lang="en-US" b="1" dirty="0" smtClean="0"/>
              <a:t>, avec de petites </a:t>
            </a:r>
            <a:r>
              <a:rPr lang="en-US" b="1" dirty="0" err="1" smtClean="0"/>
              <a:t>séparations</a:t>
            </a:r>
            <a:r>
              <a:rPr lang="en-US" b="1" dirty="0" smtClean="0"/>
              <a:t> en masse</a:t>
            </a:r>
          </a:p>
          <a:p>
            <a:r>
              <a:rPr lang="en-US" b="1" dirty="0" smtClean="0"/>
              <a:t>Du coup, on </a:t>
            </a:r>
            <a:r>
              <a:rPr lang="en-US" b="1" dirty="0" err="1" smtClean="0"/>
              <a:t>satisfait</a:t>
            </a:r>
            <a:r>
              <a:rPr lang="en-US" b="1" dirty="0" smtClean="0"/>
              <a:t> les </a:t>
            </a:r>
            <a:r>
              <a:rPr lang="en-US" b="1" dirty="0" err="1" smtClean="0"/>
              <a:t>exigences</a:t>
            </a:r>
            <a:r>
              <a:rPr lang="en-US" b="1" dirty="0" smtClean="0"/>
              <a:t>  de “exciting dark matter” pour INTEGRAL et  “inelastic dark matter” pour DAMA/LIBRA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7E2E-90AD-4E85-AF6C-FA29CE9052C0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Pauline Gagnon, 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8" name="Picture 7" descr="phiDec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743200"/>
            <a:ext cx="1589048" cy="1143000"/>
          </a:xfrm>
          <a:prstGeom prst="rect">
            <a:avLst/>
          </a:prstGeom>
        </p:spPr>
      </p:pic>
      <p:pic>
        <p:nvPicPr>
          <p:cNvPr id="9" name="Picture 8" descr="boxDiagra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743200"/>
            <a:ext cx="2315307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Th</a:t>
            </a:r>
            <a:r>
              <a:rPr lang="fr-CA" dirty="0" smtClean="0"/>
              <a:t>é</a:t>
            </a:r>
            <a:r>
              <a:rPr lang="en-US" dirty="0" err="1" smtClean="0"/>
              <a:t>orie</a:t>
            </a:r>
            <a:r>
              <a:rPr lang="en-US" dirty="0" smtClean="0"/>
              <a:t> de la </a:t>
            </a:r>
            <a:r>
              <a:rPr lang="en-US" dirty="0" err="1" smtClean="0"/>
              <a:t>matière</a:t>
            </a:r>
            <a:r>
              <a:rPr lang="en-US" dirty="0" smtClean="0"/>
              <a:t> noire </a:t>
            </a:r>
            <a:br>
              <a:rPr lang="en-US" dirty="0" smtClean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4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Les </a:t>
            </a:r>
            <a:r>
              <a:rPr lang="en-US" dirty="0" err="1" smtClean="0"/>
              <a:t>auteurs</a:t>
            </a:r>
            <a:r>
              <a:rPr lang="en-US" dirty="0" smtClean="0"/>
              <a:t> </a:t>
            </a:r>
            <a:r>
              <a:rPr lang="en-US" dirty="0" err="1" smtClean="0"/>
              <a:t>partent</a:t>
            </a:r>
            <a:r>
              <a:rPr lang="en-US" dirty="0" smtClean="0"/>
              <a:t> de </a:t>
            </a:r>
            <a:r>
              <a:rPr lang="en-US" dirty="0" err="1" smtClean="0"/>
              <a:t>ce</a:t>
            </a:r>
            <a:r>
              <a:rPr lang="en-US" dirty="0" smtClean="0"/>
              <a:t> qui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nécessaire</a:t>
            </a:r>
            <a:r>
              <a:rPr lang="en-US" dirty="0" smtClean="0"/>
              <a:t> pour </a:t>
            </a:r>
            <a:r>
              <a:rPr lang="en-US" dirty="0" err="1" smtClean="0"/>
              <a:t>expliquer</a:t>
            </a:r>
            <a:r>
              <a:rPr lang="en-US" dirty="0" smtClean="0"/>
              <a:t> les observations de PAMELA et ATIC, </a:t>
            </a:r>
            <a:r>
              <a:rPr lang="en-US" dirty="0" err="1" smtClean="0"/>
              <a:t>puis</a:t>
            </a:r>
            <a:r>
              <a:rPr lang="en-US" dirty="0" smtClean="0"/>
              <a:t> </a:t>
            </a:r>
            <a:r>
              <a:rPr lang="en-US" dirty="0" err="1" smtClean="0"/>
              <a:t>imposent</a:t>
            </a:r>
            <a:r>
              <a:rPr lang="en-US" dirty="0" smtClean="0"/>
              <a:t> des </a:t>
            </a:r>
            <a:r>
              <a:rPr lang="en-US" dirty="0" err="1" smtClean="0"/>
              <a:t>contraintes</a:t>
            </a:r>
            <a:r>
              <a:rPr lang="en-US" dirty="0" smtClean="0"/>
              <a:t> pour </a:t>
            </a:r>
            <a:r>
              <a:rPr lang="en-US" dirty="0" err="1" smtClean="0"/>
              <a:t>satisfaire</a:t>
            </a:r>
            <a:r>
              <a:rPr lang="en-US" dirty="0" smtClean="0"/>
              <a:t> le </a:t>
            </a:r>
            <a:r>
              <a:rPr lang="en-US" dirty="0" err="1" smtClean="0"/>
              <a:t>taux</a:t>
            </a:r>
            <a:r>
              <a:rPr lang="en-US" dirty="0" smtClean="0"/>
              <a:t> </a:t>
            </a:r>
            <a:r>
              <a:rPr lang="en-US" dirty="0" err="1" smtClean="0"/>
              <a:t>mesuré</a:t>
            </a:r>
            <a:r>
              <a:rPr lang="en-US" dirty="0" smtClean="0"/>
              <a:t> par PAMELA</a:t>
            </a:r>
          </a:p>
          <a:p>
            <a:r>
              <a:rPr lang="en-US" dirty="0" err="1" smtClean="0"/>
              <a:t>Puis</a:t>
            </a:r>
            <a:r>
              <a:rPr lang="en-US" dirty="0" smtClean="0"/>
              <a:t> </a:t>
            </a:r>
            <a:r>
              <a:rPr lang="en-US" dirty="0" err="1" smtClean="0"/>
              <a:t>ils</a:t>
            </a:r>
            <a:r>
              <a:rPr lang="en-US" dirty="0" smtClean="0"/>
              <a:t> </a:t>
            </a:r>
            <a:r>
              <a:rPr lang="en-US" dirty="0" err="1" smtClean="0"/>
              <a:t>expliquent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l-GR" dirty="0" smtClean="0"/>
              <a:t>χ</a:t>
            </a:r>
            <a:r>
              <a:rPr lang="en-US" dirty="0" smtClean="0"/>
              <a:t> , m</a:t>
            </a:r>
            <a:r>
              <a:rPr lang="el-GR" baseline="-25000" dirty="0" smtClean="0"/>
              <a:t>χ</a:t>
            </a:r>
            <a:r>
              <a:rPr lang="en-US" dirty="0" smtClean="0"/>
              <a:t>= 500-800 GeV ne </a:t>
            </a:r>
            <a:r>
              <a:rPr lang="en-US" dirty="0" err="1" smtClean="0"/>
              <a:t>peut</a:t>
            </a:r>
            <a:r>
              <a:rPr lang="en-US" dirty="0" smtClean="0"/>
              <a:t> </a:t>
            </a:r>
            <a:r>
              <a:rPr lang="en-US" dirty="0" err="1" smtClean="0"/>
              <a:t>être</a:t>
            </a:r>
            <a:r>
              <a:rPr lang="en-US" dirty="0" smtClean="0"/>
              <a:t> la </a:t>
            </a:r>
            <a:r>
              <a:rPr lang="en-US" dirty="0" err="1" smtClean="0"/>
              <a:t>particule</a:t>
            </a:r>
            <a:r>
              <a:rPr lang="en-US" dirty="0" smtClean="0"/>
              <a:t> </a:t>
            </a:r>
            <a:r>
              <a:rPr lang="en-US" dirty="0" err="1" smtClean="0"/>
              <a:t>supersymmétrique</a:t>
            </a:r>
            <a:r>
              <a:rPr lang="en-US" dirty="0" smtClean="0"/>
              <a:t> la plus </a:t>
            </a:r>
            <a:r>
              <a:rPr lang="en-US" dirty="0" err="1" smtClean="0"/>
              <a:t>légère</a:t>
            </a:r>
            <a:r>
              <a:rPr lang="en-US" dirty="0" smtClean="0"/>
              <a:t> (LSP)</a:t>
            </a:r>
            <a:endParaRPr lang="en-US" baseline="-25000" dirty="0" smtClean="0"/>
          </a:p>
          <a:p>
            <a:r>
              <a:rPr lang="en-US" dirty="0" err="1" smtClean="0"/>
              <a:t>D’autres</a:t>
            </a:r>
            <a:r>
              <a:rPr lang="en-US" dirty="0" smtClean="0"/>
              <a:t> arguments (</a:t>
            </a:r>
            <a:r>
              <a:rPr lang="en-US" dirty="0" err="1" smtClean="0"/>
              <a:t>naturaleness</a:t>
            </a:r>
            <a:r>
              <a:rPr lang="en-US" dirty="0" smtClean="0"/>
              <a:t>) les </a:t>
            </a:r>
            <a:r>
              <a:rPr lang="en-US" dirty="0" err="1" smtClean="0"/>
              <a:t>ammènent</a:t>
            </a:r>
            <a:r>
              <a:rPr lang="en-US" dirty="0" smtClean="0"/>
              <a:t> à </a:t>
            </a:r>
            <a:r>
              <a:rPr lang="en-US" dirty="0" err="1" smtClean="0"/>
              <a:t>introduire</a:t>
            </a:r>
            <a:r>
              <a:rPr lang="en-US" dirty="0" smtClean="0"/>
              <a:t> un nouveau boson de </a:t>
            </a:r>
            <a:r>
              <a:rPr lang="en-US" dirty="0" err="1" smtClean="0"/>
              <a:t>faible</a:t>
            </a:r>
            <a:r>
              <a:rPr lang="en-US" dirty="0" smtClean="0"/>
              <a:t> masse: </a:t>
            </a:r>
            <a:r>
              <a:rPr lang="el-GR" dirty="0" smtClean="0"/>
              <a:t>φ</a:t>
            </a:r>
            <a:r>
              <a:rPr lang="en-US" dirty="0" smtClean="0"/>
              <a:t>, m</a:t>
            </a:r>
            <a:r>
              <a:rPr lang="el-GR" baseline="-25000" dirty="0" smtClean="0"/>
              <a:t>φ</a:t>
            </a:r>
            <a:r>
              <a:rPr lang="en-US" dirty="0" smtClean="0"/>
              <a:t> </a:t>
            </a:r>
            <a:r>
              <a:rPr lang="en-US" baseline="-10000" dirty="0" smtClean="0"/>
              <a:t>~</a:t>
            </a:r>
            <a:r>
              <a:rPr lang="en-US" dirty="0" smtClean="0"/>
              <a:t> 1GeV</a:t>
            </a:r>
          </a:p>
          <a:p>
            <a:r>
              <a:rPr lang="en-US" dirty="0" err="1" smtClean="0"/>
              <a:t>Ceci</a:t>
            </a:r>
            <a:r>
              <a:rPr lang="en-US" dirty="0" smtClean="0"/>
              <a:t> </a:t>
            </a:r>
            <a:r>
              <a:rPr lang="en-US" dirty="0" err="1" smtClean="0"/>
              <a:t>leur</a:t>
            </a:r>
            <a:r>
              <a:rPr lang="en-US" dirty="0" smtClean="0"/>
              <a:t> </a:t>
            </a:r>
            <a:r>
              <a:rPr lang="en-US" dirty="0" err="1" smtClean="0"/>
              <a:t>permet</a:t>
            </a:r>
            <a:r>
              <a:rPr lang="en-US" dirty="0" smtClean="0"/>
              <a:t> </a:t>
            </a:r>
            <a:r>
              <a:rPr lang="en-US" dirty="0" err="1" smtClean="0"/>
              <a:t>d’invoquer</a:t>
            </a:r>
            <a:r>
              <a:rPr lang="en-US" dirty="0" smtClean="0"/>
              <a:t> un </a:t>
            </a:r>
            <a:r>
              <a:rPr lang="en-US" dirty="0" err="1" smtClean="0"/>
              <a:t>mécanisme</a:t>
            </a:r>
            <a:r>
              <a:rPr lang="en-US" dirty="0" smtClean="0"/>
              <a:t> (</a:t>
            </a:r>
            <a:r>
              <a:rPr lang="en-US" dirty="0" err="1" smtClean="0"/>
              <a:t>Sommerfeld</a:t>
            </a:r>
            <a:r>
              <a:rPr lang="en-US" dirty="0" smtClean="0"/>
              <a:t> enhancement) pour augmenter la section </a:t>
            </a:r>
            <a:r>
              <a:rPr lang="en-US" dirty="0" err="1" smtClean="0"/>
              <a:t>efficace</a:t>
            </a:r>
            <a:r>
              <a:rPr lang="en-US" dirty="0" smtClean="0"/>
              <a:t> </a:t>
            </a:r>
            <a:r>
              <a:rPr lang="en-US" dirty="0" err="1" smtClean="0"/>
              <a:t>d’annihilation</a:t>
            </a:r>
            <a:r>
              <a:rPr lang="en-US" dirty="0" smtClean="0"/>
              <a:t> </a:t>
            </a:r>
            <a:r>
              <a:rPr lang="el-GR" dirty="0" smtClean="0"/>
              <a:t>χ χ</a:t>
            </a:r>
            <a:r>
              <a:rPr lang="en-US" dirty="0" smtClean="0"/>
              <a:t> →</a:t>
            </a:r>
            <a:r>
              <a:rPr lang="el-GR" dirty="0" smtClean="0"/>
              <a:t> φφ</a:t>
            </a:r>
            <a:r>
              <a:rPr lang="en-US" dirty="0" smtClean="0"/>
              <a:t> </a:t>
            </a:r>
            <a:r>
              <a:rPr lang="en-US" dirty="0" err="1" smtClean="0"/>
              <a:t>nécessaire</a:t>
            </a:r>
            <a:r>
              <a:rPr lang="en-US" dirty="0" smtClean="0"/>
              <a:t> pour arriver à la </a:t>
            </a:r>
            <a:r>
              <a:rPr lang="en-US" dirty="0" err="1" smtClean="0"/>
              <a:t>bonne</a:t>
            </a:r>
            <a:r>
              <a:rPr lang="en-US" dirty="0" smtClean="0"/>
              <a:t> </a:t>
            </a:r>
            <a:r>
              <a:rPr lang="en-US" dirty="0" err="1" smtClean="0"/>
              <a:t>quantité</a:t>
            </a:r>
            <a:r>
              <a:rPr lang="en-US" dirty="0" smtClean="0"/>
              <a:t> de </a:t>
            </a:r>
            <a:r>
              <a:rPr lang="en-US" dirty="0" err="1" smtClean="0"/>
              <a:t>matière</a:t>
            </a:r>
            <a:r>
              <a:rPr lang="en-US" dirty="0" smtClean="0"/>
              <a:t> noire </a:t>
            </a:r>
            <a:r>
              <a:rPr lang="en-US" dirty="0" err="1" smtClean="0"/>
              <a:t>aujourd’hui</a:t>
            </a:r>
            <a:r>
              <a:rPr lang="en-US" dirty="0" smtClean="0"/>
              <a:t> (relic abundance)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35E9-2981-4DC8-8A6E-3202D5F41192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Pauline Gagnon, 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Sommerfeld enhancement: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458200" cy="44958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Mécanisme</a:t>
            </a:r>
            <a:r>
              <a:rPr lang="en-US" dirty="0" smtClean="0"/>
              <a:t> </a:t>
            </a:r>
            <a:r>
              <a:rPr lang="en-US" dirty="0" err="1" smtClean="0"/>
              <a:t>quantique</a:t>
            </a:r>
            <a:r>
              <a:rPr lang="en-US" dirty="0" smtClean="0"/>
              <a:t> </a:t>
            </a:r>
            <a:r>
              <a:rPr lang="en-US" dirty="0" err="1" smtClean="0"/>
              <a:t>nécessaire</a:t>
            </a:r>
            <a:r>
              <a:rPr lang="en-US" dirty="0" smtClean="0"/>
              <a:t> pour augmenter (</a:t>
            </a:r>
            <a:r>
              <a:rPr lang="en-US" baseline="-10000" dirty="0" smtClean="0"/>
              <a:t>~</a:t>
            </a:r>
            <a:r>
              <a:rPr lang="en-US" dirty="0" smtClean="0"/>
              <a:t> 100 </a:t>
            </a:r>
            <a:r>
              <a:rPr lang="en-US" dirty="0" err="1" smtClean="0"/>
              <a:t>fois</a:t>
            </a:r>
            <a:r>
              <a:rPr lang="en-US" dirty="0" smtClean="0"/>
              <a:t> plus grand) le </a:t>
            </a:r>
            <a:r>
              <a:rPr lang="en-US" dirty="0" err="1" smtClean="0"/>
              <a:t>taux</a:t>
            </a:r>
            <a:r>
              <a:rPr lang="en-US" dirty="0" smtClean="0"/>
              <a:t> </a:t>
            </a:r>
            <a:r>
              <a:rPr lang="en-US" dirty="0" err="1" smtClean="0"/>
              <a:t>d’annihilation</a:t>
            </a:r>
            <a:r>
              <a:rPr lang="en-US" dirty="0" smtClean="0"/>
              <a:t> de la </a:t>
            </a:r>
            <a:r>
              <a:rPr lang="en-US" dirty="0" err="1" smtClean="0"/>
              <a:t>matière</a:t>
            </a:r>
            <a:r>
              <a:rPr lang="en-US" dirty="0" smtClean="0"/>
              <a:t> noire. La section </a:t>
            </a:r>
            <a:r>
              <a:rPr lang="en-US" dirty="0" err="1" smtClean="0"/>
              <a:t>efficace</a:t>
            </a:r>
            <a:r>
              <a:rPr lang="en-US" dirty="0" smtClean="0"/>
              <a:t> </a:t>
            </a:r>
            <a:r>
              <a:rPr lang="en-US" dirty="0" err="1" smtClean="0"/>
              <a:t>normale</a:t>
            </a:r>
            <a:r>
              <a:rPr lang="en-US" dirty="0" smtClean="0"/>
              <a:t> d’un WIMP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 </a:t>
            </a:r>
            <a:r>
              <a:rPr lang="en-US" dirty="0" err="1" smtClean="0"/>
              <a:t>trop</a:t>
            </a:r>
            <a:r>
              <a:rPr lang="en-US" dirty="0" smtClean="0"/>
              <a:t> </a:t>
            </a:r>
            <a:r>
              <a:rPr lang="en-US" dirty="0" err="1" smtClean="0"/>
              <a:t>faible</a:t>
            </a:r>
            <a:r>
              <a:rPr lang="en-US" dirty="0" smtClean="0"/>
              <a:t> pour </a:t>
            </a:r>
            <a:r>
              <a:rPr lang="en-US" dirty="0" err="1" smtClean="0"/>
              <a:t>satisfaire</a:t>
            </a:r>
            <a:r>
              <a:rPr lang="en-US" dirty="0" smtClean="0"/>
              <a:t> les observations </a:t>
            </a:r>
            <a:r>
              <a:rPr lang="en-US" dirty="0" err="1" smtClean="0"/>
              <a:t>faites</a:t>
            </a:r>
            <a:r>
              <a:rPr lang="en-US" dirty="0" smtClean="0"/>
              <a:t> par PAMELA.</a:t>
            </a:r>
          </a:p>
          <a:p>
            <a:r>
              <a:rPr lang="en-US" dirty="0" err="1" smtClean="0"/>
              <a:t>Analogie</a:t>
            </a:r>
            <a:r>
              <a:rPr lang="en-US" dirty="0" smtClean="0"/>
              <a:t> </a:t>
            </a:r>
            <a:r>
              <a:rPr lang="en-US" dirty="0" err="1" smtClean="0"/>
              <a:t>classique</a:t>
            </a:r>
            <a:r>
              <a:rPr lang="en-US" dirty="0" smtClean="0"/>
              <a:t>: la section </a:t>
            </a:r>
            <a:r>
              <a:rPr lang="en-US" dirty="0" err="1" smtClean="0"/>
              <a:t>efficace</a:t>
            </a:r>
            <a:r>
              <a:rPr lang="en-US" dirty="0" smtClean="0"/>
              <a:t> </a:t>
            </a:r>
            <a:r>
              <a:rPr lang="en-US" dirty="0" err="1" smtClean="0"/>
              <a:t>d’une</a:t>
            </a:r>
            <a:r>
              <a:rPr lang="en-US" dirty="0" smtClean="0"/>
              <a:t> </a:t>
            </a:r>
            <a:r>
              <a:rPr lang="en-US" dirty="0" err="1" smtClean="0"/>
              <a:t>étoile</a:t>
            </a:r>
            <a:r>
              <a:rPr lang="en-US" dirty="0" smtClean="0"/>
              <a:t> de rayon r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l-GR" dirty="0" smtClean="0"/>
              <a:t>π</a:t>
            </a:r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cette</a:t>
            </a:r>
            <a:r>
              <a:rPr lang="en-US" dirty="0" smtClean="0"/>
              <a:t> section </a:t>
            </a:r>
            <a:r>
              <a:rPr lang="en-US" dirty="0" err="1" smtClean="0"/>
              <a:t>efficace</a:t>
            </a:r>
            <a:r>
              <a:rPr lang="en-US" dirty="0" smtClean="0"/>
              <a:t> </a:t>
            </a:r>
            <a:r>
              <a:rPr lang="en-US" dirty="0" err="1" smtClean="0"/>
              <a:t>augmente</a:t>
            </a:r>
            <a:r>
              <a:rPr lang="en-US" dirty="0" smtClean="0"/>
              <a:t> en </a:t>
            </a:r>
            <a:r>
              <a:rPr lang="en-US" dirty="0" err="1" smtClean="0"/>
              <a:t>présence</a:t>
            </a:r>
            <a:r>
              <a:rPr lang="en-US" dirty="0" smtClean="0"/>
              <a:t> de forces </a:t>
            </a:r>
            <a:r>
              <a:rPr lang="en-US" dirty="0" err="1" smtClean="0"/>
              <a:t>gravitationnelles</a:t>
            </a:r>
            <a:r>
              <a:rPr lang="en-US" dirty="0" smtClean="0"/>
              <a:t>. Elle </a:t>
            </a:r>
            <a:r>
              <a:rPr lang="en-US" dirty="0" err="1" smtClean="0"/>
              <a:t>devient</a:t>
            </a:r>
            <a:r>
              <a:rPr lang="en-US" dirty="0" smtClean="0"/>
              <a:t> </a:t>
            </a:r>
            <a:r>
              <a:rPr lang="el-GR" dirty="0" smtClean="0"/>
              <a:t>π</a:t>
            </a:r>
            <a:r>
              <a:rPr lang="en-US" dirty="0" smtClean="0"/>
              <a:t>b</a:t>
            </a:r>
            <a:r>
              <a:rPr lang="en-US" baseline="30000" dirty="0" smtClean="0"/>
              <a:t>2</a:t>
            </a:r>
            <a:r>
              <a:rPr lang="en-US" dirty="0" smtClean="0"/>
              <a:t>, </a:t>
            </a:r>
            <a:r>
              <a:rPr lang="en-US" dirty="0" err="1" smtClean="0"/>
              <a:t>où</a:t>
            </a:r>
            <a:r>
              <a:rPr lang="en-US" dirty="0" smtClean="0"/>
              <a:t> b </a:t>
            </a:r>
            <a:r>
              <a:rPr lang="en-US" dirty="0" err="1" smtClean="0"/>
              <a:t>est</a:t>
            </a:r>
            <a:r>
              <a:rPr lang="en-US" dirty="0" smtClean="0"/>
              <a:t> la distance </a:t>
            </a:r>
            <a:r>
              <a:rPr lang="en-US" dirty="0" err="1" smtClean="0"/>
              <a:t>maximale</a:t>
            </a:r>
            <a:r>
              <a:rPr lang="en-US" dirty="0" smtClean="0"/>
              <a:t> pour capture.</a:t>
            </a:r>
          </a:p>
          <a:p>
            <a:r>
              <a:rPr lang="en-US" u="sng" dirty="0" smtClean="0"/>
              <a:t>Sommerfeld enhancement</a:t>
            </a:r>
            <a:r>
              <a:rPr lang="en-US" dirty="0" smtClean="0"/>
              <a:t>: </a:t>
            </a:r>
            <a:r>
              <a:rPr lang="en-US" dirty="0" err="1" smtClean="0"/>
              <a:t>intervient</a:t>
            </a:r>
            <a:r>
              <a:rPr lang="en-US" dirty="0" smtClean="0"/>
              <a:t> en </a:t>
            </a:r>
            <a:r>
              <a:rPr lang="en-US" dirty="0" err="1" smtClean="0"/>
              <a:t>présence</a:t>
            </a:r>
            <a:r>
              <a:rPr lang="en-US" dirty="0" smtClean="0"/>
              <a:t> d’un </a:t>
            </a:r>
            <a:r>
              <a:rPr lang="en-US" dirty="0" err="1" smtClean="0"/>
              <a:t>potentiel</a:t>
            </a:r>
            <a:r>
              <a:rPr lang="en-US" dirty="0" smtClean="0"/>
              <a:t> </a:t>
            </a:r>
            <a:r>
              <a:rPr lang="en-US" dirty="0" err="1" smtClean="0"/>
              <a:t>attractif</a:t>
            </a:r>
            <a:r>
              <a:rPr lang="en-US" dirty="0" smtClean="0"/>
              <a:t> (attractive force carrier) avec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longueur</a:t>
            </a:r>
            <a:r>
              <a:rPr lang="en-US" dirty="0" smtClean="0"/>
              <a:t> </a:t>
            </a:r>
            <a:r>
              <a:rPr lang="en-US" dirty="0" err="1" smtClean="0"/>
              <a:t>d’onde</a:t>
            </a:r>
            <a:r>
              <a:rPr lang="en-US" dirty="0" smtClean="0"/>
              <a:t> de Compton &gt; (</a:t>
            </a:r>
            <a:r>
              <a:rPr lang="el-GR" dirty="0" smtClean="0"/>
              <a:t>α</a:t>
            </a:r>
            <a:r>
              <a:rPr lang="en-US" dirty="0" smtClean="0"/>
              <a:t> M</a:t>
            </a:r>
            <a:r>
              <a:rPr lang="en-US" baseline="-25000" dirty="0" smtClean="0"/>
              <a:t>DM</a:t>
            </a:r>
            <a:r>
              <a:rPr lang="en-US" dirty="0" smtClean="0"/>
              <a:t>)</a:t>
            </a:r>
            <a:r>
              <a:rPr lang="en-US" baseline="30000" dirty="0" smtClean="0"/>
              <a:t>-1</a:t>
            </a:r>
            <a:r>
              <a:rPr lang="en-US" dirty="0" smtClean="0"/>
              <a:t>, </a:t>
            </a:r>
            <a:r>
              <a:rPr lang="el-GR" dirty="0" smtClean="0"/>
              <a:t>α</a:t>
            </a:r>
            <a:r>
              <a:rPr lang="en-US" dirty="0" smtClean="0"/>
              <a:t>: Dark Matter coupling.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35E9-2981-4DC8-8A6E-3202D5F41192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Pauline Gagnon, 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6553200" y="457200"/>
            <a:ext cx="1905794" cy="918865"/>
            <a:chOff x="6781800" y="457200"/>
            <a:chExt cx="1905794" cy="918865"/>
          </a:xfrm>
        </p:grpSpPr>
        <p:sp>
          <p:nvSpPr>
            <p:cNvPr id="7" name="Oval 6"/>
            <p:cNvSpPr/>
            <p:nvPr/>
          </p:nvSpPr>
          <p:spPr>
            <a:xfrm>
              <a:off x="7620000" y="685800"/>
              <a:ext cx="5334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858000" y="533400"/>
              <a:ext cx="6858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rc 9"/>
            <p:cNvSpPr/>
            <p:nvPr/>
          </p:nvSpPr>
          <p:spPr>
            <a:xfrm>
              <a:off x="7162800" y="533400"/>
              <a:ext cx="685800" cy="228600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7848600" y="533400"/>
              <a:ext cx="838200" cy="1588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8305800" y="5450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</a:t>
              </a:r>
              <a:endParaRPr lang="en-US" b="1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8458200" y="762000"/>
              <a:ext cx="4572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229600" y="914400"/>
              <a:ext cx="381000" cy="1588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6781800" y="457200"/>
              <a:ext cx="152400" cy="152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9" name="Straight Connector 28"/>
            <p:cNvCxnSpPr>
              <a:endCxn id="7" idx="5"/>
            </p:cNvCxnSpPr>
            <p:nvPr/>
          </p:nvCxnSpPr>
          <p:spPr>
            <a:xfrm rot="16200000" flipH="1">
              <a:off x="7919220" y="919979"/>
              <a:ext cx="161645" cy="150485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8001000" y="9144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r</a:t>
              </a:r>
              <a:endParaRPr lang="en-US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r-CA" dirty="0" smtClean="0"/>
              <a:t>Le modèle de la Vallée Cachée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7E2E-90AD-4E85-AF6C-FA29CE9052C0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Pauline Gagnon, 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19200"/>
            <a:ext cx="6324600" cy="494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705600" y="61838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M. </a:t>
            </a:r>
            <a:r>
              <a:rPr lang="en-US" b="1" dirty="0" err="1" smtClean="0"/>
              <a:t>Strassler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/>
              <a:t>Matière</a:t>
            </a:r>
            <a:r>
              <a:rPr lang="en-US" dirty="0" smtClean="0"/>
              <a:t> noire et </a:t>
            </a:r>
            <a:r>
              <a:rPr lang="en-US" dirty="0" err="1" smtClean="0"/>
              <a:t>vallée</a:t>
            </a:r>
            <a:r>
              <a:rPr lang="en-US" dirty="0" smtClean="0"/>
              <a:t> </a:t>
            </a:r>
            <a:r>
              <a:rPr lang="en-US" dirty="0" err="1" smtClean="0"/>
              <a:t>cachée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419600" cy="4953000"/>
          </a:xfrm>
        </p:spPr>
        <p:txBody>
          <a:bodyPr>
            <a:normAutofit lnSpcReduction="10000"/>
          </a:bodyPr>
          <a:lstStyle/>
          <a:p>
            <a:r>
              <a:rPr lang="en-US" sz="1600" b="1" dirty="0" err="1" smtClean="0"/>
              <a:t>Deux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mondes</a:t>
            </a:r>
            <a:r>
              <a:rPr lang="en-US" sz="1600" b="1" dirty="0" smtClean="0"/>
              <a:t> en </a:t>
            </a:r>
            <a:r>
              <a:rPr lang="en-US" sz="1600" b="1" dirty="0" err="1" smtClean="0"/>
              <a:t>parallèle</a:t>
            </a:r>
            <a:r>
              <a:rPr lang="en-US" sz="1600" b="1" dirty="0" smtClean="0"/>
              <a:t>:</a:t>
            </a:r>
          </a:p>
          <a:p>
            <a:pPr lvl="1"/>
            <a:r>
              <a:rPr lang="en-US" sz="1400" b="1" dirty="0" smtClean="0"/>
              <a:t>SM + SUSY</a:t>
            </a:r>
          </a:p>
          <a:p>
            <a:pPr lvl="1"/>
            <a:r>
              <a:rPr lang="en-US" sz="1400" b="1" dirty="0" smtClean="0"/>
              <a:t>Le </a:t>
            </a:r>
            <a:r>
              <a:rPr lang="en-US" sz="1400" b="1" dirty="0" err="1" smtClean="0"/>
              <a:t>secteur</a:t>
            </a:r>
            <a:r>
              <a:rPr lang="en-US" sz="1400" b="1" dirty="0" smtClean="0"/>
              <a:t> noir </a:t>
            </a:r>
            <a:r>
              <a:rPr lang="en-US" sz="1400" b="1" dirty="0" err="1" smtClean="0"/>
              <a:t>vient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aussi</a:t>
            </a:r>
            <a:r>
              <a:rPr lang="en-US" sz="1400" b="1" dirty="0" smtClean="0"/>
              <a:t> avec </a:t>
            </a:r>
            <a:r>
              <a:rPr lang="en-US" sz="1400" b="1" dirty="0" err="1" smtClean="0"/>
              <a:t>SUSY</a:t>
            </a:r>
            <a:r>
              <a:rPr lang="en-US" sz="1400" b="1" baseline="-25000" dirty="0" err="1" smtClean="0"/>
              <a:t>dark</a:t>
            </a:r>
            <a:endParaRPr lang="en-US" sz="1400" b="1" baseline="-25000" dirty="0" smtClean="0"/>
          </a:p>
          <a:p>
            <a:r>
              <a:rPr lang="en-US" sz="1600" b="1" dirty="0" smtClean="0"/>
              <a:t>Au LHC, on </a:t>
            </a:r>
            <a:r>
              <a:rPr lang="en-US" sz="1600" b="1" dirty="0" err="1" smtClean="0"/>
              <a:t>peut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produire</a:t>
            </a:r>
            <a:r>
              <a:rPr lang="en-US" sz="1600" b="1" dirty="0" smtClean="0"/>
              <a:t> les </a:t>
            </a:r>
            <a:r>
              <a:rPr lang="en-US" sz="1600" b="1" dirty="0" err="1" smtClean="0"/>
              <a:t>particules</a:t>
            </a:r>
            <a:r>
              <a:rPr lang="en-US" sz="1600" b="1" dirty="0" smtClean="0"/>
              <a:t> de SUSY les plus </a:t>
            </a:r>
            <a:r>
              <a:rPr lang="en-US" sz="1600" b="1" dirty="0" err="1" smtClean="0"/>
              <a:t>lourdes</a:t>
            </a:r>
            <a:r>
              <a:rPr lang="en-US" sz="1600" b="1" dirty="0" smtClean="0"/>
              <a:t> du </a:t>
            </a:r>
            <a:r>
              <a:rPr lang="en-US" sz="1600" b="1" dirty="0" err="1" smtClean="0"/>
              <a:t>côté</a:t>
            </a:r>
            <a:r>
              <a:rPr lang="en-US" sz="1600" b="1" dirty="0" smtClean="0"/>
              <a:t> du </a:t>
            </a:r>
            <a:r>
              <a:rPr lang="en-US" sz="1600" b="1" dirty="0" err="1" smtClean="0"/>
              <a:t>modèle</a:t>
            </a:r>
            <a:r>
              <a:rPr lang="en-US" sz="1600" b="1" dirty="0" smtClean="0"/>
              <a:t> standard</a:t>
            </a:r>
          </a:p>
          <a:p>
            <a:r>
              <a:rPr lang="en-US" sz="1600" b="1" dirty="0" err="1" smtClean="0"/>
              <a:t>Celles-ci</a:t>
            </a:r>
            <a:r>
              <a:rPr lang="en-US" sz="1600" b="1" dirty="0" smtClean="0"/>
              <a:t> se </a:t>
            </a:r>
            <a:r>
              <a:rPr lang="en-US" sz="1600" b="1" dirty="0" err="1" smtClean="0"/>
              <a:t>désintègrent</a:t>
            </a:r>
            <a:r>
              <a:rPr lang="en-US" sz="1600" b="1" dirty="0" smtClean="0"/>
              <a:t> en cascade </a:t>
            </a:r>
            <a:r>
              <a:rPr lang="en-US" sz="1600" b="1" dirty="0" err="1" smtClean="0"/>
              <a:t>jusqu’au</a:t>
            </a:r>
            <a:r>
              <a:rPr lang="en-US" sz="1600" b="1" dirty="0" smtClean="0"/>
              <a:t>  LSP</a:t>
            </a:r>
            <a:r>
              <a:rPr lang="en-US" sz="1600" b="1" baseline="-25000" dirty="0" smtClean="0"/>
              <a:t>SM  </a:t>
            </a:r>
            <a:r>
              <a:rPr lang="en-US" sz="1600" b="1" dirty="0" smtClean="0"/>
              <a:t>(un faux LSP)</a:t>
            </a:r>
            <a:endParaRPr lang="en-US" sz="1600" b="1" baseline="-25000" dirty="0" smtClean="0"/>
          </a:p>
          <a:p>
            <a:r>
              <a:rPr lang="en-US" sz="1600" b="1" dirty="0" err="1" smtClean="0"/>
              <a:t>Mais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ce</a:t>
            </a:r>
            <a:r>
              <a:rPr lang="en-US" sz="1600" b="1" dirty="0" smtClean="0"/>
              <a:t> LSP</a:t>
            </a:r>
            <a:r>
              <a:rPr lang="en-US" sz="1600" b="1" baseline="-25000" dirty="0" smtClean="0"/>
              <a:t>SM </a:t>
            </a:r>
            <a:r>
              <a:rPr lang="en-US" sz="1600" b="1" dirty="0" err="1" smtClean="0"/>
              <a:t>est</a:t>
            </a:r>
            <a:r>
              <a:rPr lang="en-US" sz="1600" b="1" dirty="0" smtClean="0"/>
              <a:t> un </a:t>
            </a:r>
            <a:r>
              <a:rPr lang="en-US" sz="1600" b="1" dirty="0" err="1" smtClean="0"/>
              <a:t>messager</a:t>
            </a:r>
            <a:r>
              <a:rPr lang="en-US" sz="1600" b="1" dirty="0" smtClean="0"/>
              <a:t> qui </a:t>
            </a:r>
            <a:r>
              <a:rPr lang="en-US" sz="1600" b="1" dirty="0" err="1" smtClean="0"/>
              <a:t>peut</a:t>
            </a:r>
            <a:r>
              <a:rPr lang="en-US" sz="1600" b="1" dirty="0" smtClean="0"/>
              <a:t> passer de </a:t>
            </a:r>
            <a:r>
              <a:rPr lang="en-US" sz="1600" b="1" dirty="0" err="1" smtClean="0"/>
              <a:t>l’autre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côté</a:t>
            </a:r>
            <a:r>
              <a:rPr lang="en-US" sz="1600" b="1" dirty="0" smtClean="0"/>
              <a:t> (</a:t>
            </a:r>
            <a:r>
              <a:rPr lang="en-US" sz="1600" b="1" dirty="0" err="1" smtClean="0"/>
              <a:t>dans</a:t>
            </a:r>
            <a:r>
              <a:rPr lang="en-US" sz="1600" b="1" dirty="0" smtClean="0"/>
              <a:t> le dark sector) </a:t>
            </a:r>
            <a:r>
              <a:rPr lang="en-US" sz="1600" b="1" dirty="0" err="1" smtClean="0"/>
              <a:t>puis</a:t>
            </a:r>
            <a:r>
              <a:rPr lang="en-US" sz="1600" b="1" dirty="0" smtClean="0"/>
              <a:t> se </a:t>
            </a:r>
            <a:r>
              <a:rPr lang="en-US" sz="1600" b="1" dirty="0" err="1" smtClean="0"/>
              <a:t>désintégrer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jusqu’au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vrai</a:t>
            </a:r>
            <a:r>
              <a:rPr lang="en-US" sz="1600" b="1" dirty="0" smtClean="0"/>
              <a:t> LSP, le </a:t>
            </a:r>
            <a:r>
              <a:rPr lang="en-US" sz="1600" b="1" dirty="0" err="1" smtClean="0"/>
              <a:t>LSP</a:t>
            </a:r>
            <a:r>
              <a:rPr lang="en-US" sz="1600" b="1" baseline="-25000" dirty="0" err="1" smtClean="0"/>
              <a:t>dark</a:t>
            </a:r>
            <a:endParaRPr lang="en-US" sz="1600" b="1" baseline="-25000" dirty="0" smtClean="0"/>
          </a:p>
          <a:p>
            <a:r>
              <a:rPr lang="en-US" sz="1600" b="1" dirty="0" err="1" smtClean="0"/>
              <a:t>Plusieurs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états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excités</a:t>
            </a:r>
            <a:r>
              <a:rPr lang="en-US" sz="1600" b="1" dirty="0" smtClean="0"/>
              <a:t> pour  </a:t>
            </a:r>
            <a:r>
              <a:rPr lang="el-GR" sz="1600" b="1" dirty="0" smtClean="0"/>
              <a:t>χ</a:t>
            </a:r>
            <a:endParaRPr lang="en-US" sz="1600" b="1" dirty="0" smtClean="0"/>
          </a:p>
          <a:p>
            <a:r>
              <a:rPr lang="fr-CA" sz="1600" b="1" dirty="0" smtClean="0"/>
              <a:t>Cette particule de matière noire </a:t>
            </a:r>
            <a:r>
              <a:rPr lang="el-GR" sz="1600" b="1" dirty="0" smtClean="0"/>
              <a:t>χ</a:t>
            </a:r>
            <a:r>
              <a:rPr lang="fr-CA" sz="1600" b="1" dirty="0" smtClean="0"/>
              <a:t> n’est pas le </a:t>
            </a:r>
            <a:r>
              <a:rPr lang="en-US" sz="1600" b="1" dirty="0" smtClean="0"/>
              <a:t>LSP (lightest supersymmetric particle)</a:t>
            </a:r>
          </a:p>
          <a:p>
            <a:r>
              <a:rPr lang="el-GR" sz="1600" b="1" dirty="0" smtClean="0"/>
              <a:t>φ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est</a:t>
            </a:r>
            <a:r>
              <a:rPr lang="en-US" sz="1600" b="1" dirty="0" smtClean="0"/>
              <a:t> le </a:t>
            </a:r>
            <a:r>
              <a:rPr lang="en-US" sz="1600" b="1" dirty="0" err="1" smtClean="0"/>
              <a:t>véritable</a:t>
            </a:r>
            <a:r>
              <a:rPr lang="en-US" sz="1600" b="1" dirty="0" smtClean="0"/>
              <a:t> LSP</a:t>
            </a:r>
          </a:p>
          <a:p>
            <a:r>
              <a:rPr lang="en-US" sz="1600" b="1" dirty="0" smtClean="0"/>
              <a:t>Et </a:t>
            </a:r>
            <a:r>
              <a:rPr lang="en-US" sz="1600" b="1" dirty="0" err="1" smtClean="0"/>
              <a:t>finalement</a:t>
            </a:r>
            <a:r>
              <a:rPr lang="en-US" sz="1600" b="1" dirty="0" smtClean="0"/>
              <a:t> le </a:t>
            </a:r>
            <a:r>
              <a:rPr lang="en-US" sz="1600" b="1" dirty="0" err="1" smtClean="0"/>
              <a:t>LSP</a:t>
            </a:r>
            <a:r>
              <a:rPr lang="en-US" sz="1600" b="1" baseline="-25000" dirty="0" err="1" smtClean="0"/>
              <a:t>dark</a:t>
            </a:r>
            <a:r>
              <a:rPr lang="en-US" sz="1600" b="1" dirty="0" smtClean="0"/>
              <a:t> (</a:t>
            </a:r>
            <a:r>
              <a:rPr lang="el-GR" sz="1600" b="1" dirty="0" smtClean="0"/>
              <a:t>φ</a:t>
            </a:r>
            <a:r>
              <a:rPr lang="fr-CA" sz="1600" b="1" dirty="0" smtClean="0"/>
              <a:t>) est aussi un messager qui peut 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retraverse</a:t>
            </a:r>
            <a:r>
              <a:rPr lang="en-US" sz="1600" b="1" dirty="0" smtClean="0"/>
              <a:t> du </a:t>
            </a:r>
            <a:r>
              <a:rPr lang="en-US" sz="1600" b="1" dirty="0" err="1" smtClean="0"/>
              <a:t>côté</a:t>
            </a:r>
            <a:r>
              <a:rPr lang="en-US" sz="1600" b="1" dirty="0" smtClean="0"/>
              <a:t> du </a:t>
            </a:r>
            <a:r>
              <a:rPr lang="en-US" sz="1600" b="1" dirty="0" err="1" smtClean="0"/>
              <a:t>modèle</a:t>
            </a:r>
            <a:r>
              <a:rPr lang="en-US" sz="1600" b="1" dirty="0" smtClean="0"/>
              <a:t> standard en se </a:t>
            </a:r>
            <a:r>
              <a:rPr lang="en-US" sz="1600" b="1" dirty="0" err="1" smtClean="0"/>
              <a:t>désintégrant</a:t>
            </a:r>
            <a:r>
              <a:rPr lang="en-US" sz="1600" b="1" dirty="0" smtClean="0"/>
              <a:t> en leptons</a:t>
            </a:r>
            <a:endParaRPr lang="en-US" sz="1600" b="1" baseline="-250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7E2E-90AD-4E85-AF6C-FA29CE9052C0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Pauline Gagnon, 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953000" y="1371600"/>
            <a:ext cx="3486150" cy="2743200"/>
            <a:chOff x="4953000" y="1371600"/>
            <a:chExt cx="3486150" cy="2743200"/>
          </a:xfrm>
        </p:grpSpPr>
        <p:grpSp>
          <p:nvGrpSpPr>
            <p:cNvPr id="14" name="Group 13"/>
            <p:cNvGrpSpPr/>
            <p:nvPr/>
          </p:nvGrpSpPr>
          <p:grpSpPr>
            <a:xfrm>
              <a:off x="4953000" y="1371600"/>
              <a:ext cx="2590800" cy="2743200"/>
              <a:chOff x="4953000" y="1371600"/>
              <a:chExt cx="2590800" cy="27432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4953000" y="1371600"/>
                <a:ext cx="1295400" cy="27432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248400" y="1371600"/>
                <a:ext cx="1295400" cy="2743200"/>
              </a:xfrm>
              <a:prstGeom prst="rect">
                <a:avLst/>
              </a:prstGeom>
              <a:solidFill>
                <a:srgbClr val="FFF8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" name="Picture 10" descr="Dark-SM-state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3000" y="1657350"/>
              <a:ext cx="3486150" cy="2076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TextBox 15"/>
          <p:cNvSpPr txBox="1"/>
          <p:nvPr/>
        </p:nvSpPr>
        <p:spPr>
          <a:xfrm>
            <a:off x="6324600" y="37338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SM sector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953000" y="37338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dark sector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876800" y="4667071"/>
            <a:ext cx="3810000" cy="14773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Seul</a:t>
            </a:r>
            <a:r>
              <a:rPr lang="en-US" b="1" dirty="0" smtClean="0"/>
              <a:t> le LHC </a:t>
            </a:r>
            <a:r>
              <a:rPr lang="en-US" b="1" dirty="0" err="1" smtClean="0"/>
              <a:t>est</a:t>
            </a:r>
            <a:r>
              <a:rPr lang="en-US" b="1" dirty="0" smtClean="0"/>
              <a:t> </a:t>
            </a:r>
            <a:r>
              <a:rPr lang="en-US" b="1" dirty="0" err="1" smtClean="0"/>
              <a:t>assez</a:t>
            </a:r>
            <a:r>
              <a:rPr lang="en-US" b="1" dirty="0" smtClean="0"/>
              <a:t> </a:t>
            </a:r>
            <a:r>
              <a:rPr lang="en-US" b="1" dirty="0" err="1" smtClean="0"/>
              <a:t>énergétique</a:t>
            </a:r>
            <a:r>
              <a:rPr lang="en-US" b="1" dirty="0" smtClean="0"/>
              <a:t> pour </a:t>
            </a:r>
            <a:r>
              <a:rPr lang="en-US" b="1" dirty="0" err="1" smtClean="0"/>
              <a:t>produire</a:t>
            </a:r>
            <a:r>
              <a:rPr lang="en-US" b="1" dirty="0" smtClean="0"/>
              <a:t> les plus </a:t>
            </a:r>
            <a:r>
              <a:rPr lang="en-US" b="1" dirty="0" err="1" smtClean="0"/>
              <a:t>hauts</a:t>
            </a:r>
            <a:r>
              <a:rPr lang="en-US" b="1" dirty="0" smtClean="0"/>
              <a:t> </a:t>
            </a:r>
            <a:r>
              <a:rPr lang="en-US" b="1" dirty="0" err="1" smtClean="0"/>
              <a:t>états</a:t>
            </a:r>
            <a:r>
              <a:rPr lang="en-US" b="1" dirty="0" smtClean="0"/>
              <a:t> de SUSY nous </a:t>
            </a:r>
            <a:r>
              <a:rPr lang="en-US" b="1" dirty="0" err="1" smtClean="0"/>
              <a:t>donnant</a:t>
            </a:r>
            <a:r>
              <a:rPr lang="en-US" b="1" dirty="0" smtClean="0"/>
              <a:t> </a:t>
            </a:r>
            <a:r>
              <a:rPr lang="en-US" b="1" dirty="0" err="1" smtClean="0"/>
              <a:t>accès</a:t>
            </a:r>
            <a:r>
              <a:rPr lang="en-US" b="1" dirty="0" smtClean="0"/>
              <a:t> au </a:t>
            </a:r>
            <a:r>
              <a:rPr lang="en-US" b="1" dirty="0" err="1" smtClean="0"/>
              <a:t>secteur</a:t>
            </a:r>
            <a:r>
              <a:rPr lang="en-US" b="1" dirty="0" smtClean="0"/>
              <a:t> de la </a:t>
            </a:r>
            <a:r>
              <a:rPr lang="en-US" b="1" dirty="0" err="1" smtClean="0"/>
              <a:t>matière</a:t>
            </a:r>
            <a:r>
              <a:rPr lang="en-US" b="1" dirty="0" smtClean="0"/>
              <a:t> noire après des cascades en </a:t>
            </a:r>
            <a:r>
              <a:rPr lang="en-US" b="1" dirty="0" err="1" smtClean="0"/>
              <a:t>série</a:t>
            </a:r>
            <a:r>
              <a:rPr lang="en-US" b="1" dirty="0" smtClean="0"/>
              <a:t> et </a:t>
            </a:r>
            <a:r>
              <a:rPr lang="en-US" b="1" dirty="0" err="1" smtClean="0"/>
              <a:t>une</a:t>
            </a:r>
            <a:r>
              <a:rPr lang="en-US" b="1" dirty="0" smtClean="0"/>
              <a:t> </a:t>
            </a:r>
            <a:r>
              <a:rPr lang="en-US" b="1" dirty="0" err="1" smtClean="0"/>
              <a:t>traversée</a:t>
            </a:r>
            <a:r>
              <a:rPr lang="en-US" b="1" dirty="0" smtClean="0"/>
              <a:t> de </a:t>
            </a:r>
            <a:r>
              <a:rPr lang="en-US" b="1" dirty="0" err="1" smtClean="0"/>
              <a:t>l’autre</a:t>
            </a:r>
            <a:r>
              <a:rPr lang="en-US" b="1" dirty="0" smtClean="0"/>
              <a:t> </a:t>
            </a:r>
            <a:r>
              <a:rPr lang="en-US" b="1" dirty="0" err="1" smtClean="0"/>
              <a:t>côté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400800" y="4004846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arXiv:0810.0713v2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4017659" y="1996470"/>
            <a:ext cx="3124201" cy="1569660"/>
          </a:xfrm>
          <a:prstGeom prst="rect">
            <a:avLst/>
          </a:prstGeom>
          <a:solidFill>
            <a:srgbClr val="66FF33">
              <a:alpha val="50196"/>
            </a:srgb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sz="2400" b="1" dirty="0" smtClean="0"/>
              <a:t>Hidden Valley</a:t>
            </a:r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9144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Mais</a:t>
            </a:r>
            <a:r>
              <a:rPr lang="en-US" dirty="0" smtClean="0"/>
              <a:t> comment </a:t>
            </a:r>
            <a:r>
              <a:rPr lang="el-GR" dirty="0" smtClean="0"/>
              <a:t>φ</a:t>
            </a:r>
            <a:r>
              <a:rPr lang="fr-CA" dirty="0" smtClean="0"/>
              <a:t> a-t-il-pu nous échapper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9144000" cy="9906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dirty="0" smtClean="0"/>
              <a:t>Si </a:t>
            </a:r>
            <a:r>
              <a:rPr lang="el-GR" dirty="0" smtClean="0"/>
              <a:t>φ→</a:t>
            </a:r>
            <a:r>
              <a:rPr lang="en-US" dirty="0" smtClean="0"/>
              <a:t> e+e- , </a:t>
            </a:r>
            <a:r>
              <a:rPr lang="en-US" dirty="0" err="1" smtClean="0"/>
              <a:t>alors</a:t>
            </a:r>
            <a:r>
              <a:rPr lang="en-US" dirty="0" smtClean="0"/>
              <a:t> e+e-</a:t>
            </a:r>
            <a:r>
              <a:rPr lang="el-GR" dirty="0" smtClean="0"/>
              <a:t>→φ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aussi</a:t>
            </a:r>
            <a:r>
              <a:rPr lang="en-US" dirty="0" smtClean="0"/>
              <a:t> possible</a:t>
            </a:r>
          </a:p>
          <a:p>
            <a:pPr algn="ctr">
              <a:buNone/>
            </a:pPr>
            <a:r>
              <a:rPr lang="en-US" dirty="0" smtClean="0"/>
              <a:t>de </a:t>
            </a:r>
            <a:r>
              <a:rPr lang="en-US" dirty="0" err="1" smtClean="0"/>
              <a:t>même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e+e</a:t>
            </a:r>
            <a:r>
              <a:rPr lang="en-US" dirty="0" smtClean="0"/>
              <a:t>- </a:t>
            </a:r>
            <a:r>
              <a:rPr lang="el-GR" dirty="0" smtClean="0"/>
              <a:t>→</a:t>
            </a:r>
            <a:r>
              <a:rPr lang="fr-CA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 </a:t>
            </a:r>
            <a:r>
              <a:rPr lang="el-GR" sz="3400" dirty="0" smtClean="0"/>
              <a:t>γ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7E2E-90AD-4E85-AF6C-FA29CE9052C0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Pauline Gagnon, 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8" name="Picture 7" descr="s-chann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371725"/>
            <a:ext cx="4514850" cy="18954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24400" y="2209800"/>
            <a:ext cx="4419600" cy="41549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400" dirty="0" err="1" smtClean="0"/>
              <a:t>Pourrait</a:t>
            </a:r>
            <a:r>
              <a:rPr lang="en-US" sz="2400" dirty="0" smtClean="0"/>
              <a:t> </a:t>
            </a:r>
            <a:r>
              <a:rPr lang="en-US" sz="2400" dirty="0" err="1" smtClean="0"/>
              <a:t>être</a:t>
            </a:r>
            <a:r>
              <a:rPr lang="en-US" sz="2400" dirty="0" smtClean="0"/>
              <a:t> vu </a:t>
            </a:r>
            <a:r>
              <a:rPr lang="en-US" sz="2400" dirty="0" err="1" smtClean="0"/>
              <a:t>dans</a:t>
            </a:r>
            <a:r>
              <a:rPr lang="en-US" sz="2400" dirty="0" smtClean="0"/>
              <a:t> les </a:t>
            </a:r>
            <a:r>
              <a:rPr lang="en-US" sz="2400" dirty="0" err="1" smtClean="0"/>
              <a:t>données</a:t>
            </a:r>
            <a:r>
              <a:rPr lang="en-US" sz="2400" dirty="0" smtClean="0"/>
              <a:t> de Belle et </a:t>
            </a:r>
            <a:r>
              <a:rPr lang="en-US" sz="2400" dirty="0" err="1" smtClean="0"/>
              <a:t>BaBar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– en </a:t>
            </a:r>
            <a:r>
              <a:rPr lang="en-US" sz="2400" dirty="0" err="1" smtClean="0"/>
              <a:t>cours</a:t>
            </a:r>
            <a:r>
              <a:rPr lang="en-US" sz="2400" dirty="0" smtClean="0"/>
              <a:t> à Babar</a:t>
            </a:r>
          </a:p>
          <a:p>
            <a:pPr>
              <a:buFont typeface="Arial" pitchFamily="34" charset="0"/>
              <a:buChar char="•"/>
            </a:pPr>
            <a:r>
              <a:rPr lang="fr-CA" sz="2400" dirty="0" smtClean="0"/>
              <a:t> Mais la résonance est trop étroite même aujourd’hui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Mieux</a:t>
            </a:r>
            <a:r>
              <a:rPr lang="en-US" sz="2400" dirty="0" smtClean="0"/>
              <a:t> </a:t>
            </a:r>
            <a:r>
              <a:rPr lang="en-US" sz="2400" dirty="0" err="1" smtClean="0"/>
              <a:t>vaut</a:t>
            </a:r>
            <a:r>
              <a:rPr lang="en-US" sz="2400" dirty="0" smtClean="0"/>
              <a:t> </a:t>
            </a:r>
            <a:r>
              <a:rPr lang="en-US" sz="2400" dirty="0" err="1" smtClean="0"/>
              <a:t>chercher</a:t>
            </a:r>
            <a:r>
              <a:rPr lang="en-US" sz="2400" dirty="0" smtClean="0"/>
              <a:t> un photon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mais</a:t>
            </a:r>
            <a:r>
              <a:rPr lang="en-US" sz="2400" dirty="0" smtClean="0"/>
              <a:t> </a:t>
            </a:r>
            <a:r>
              <a:rPr lang="en-US" sz="2400" dirty="0" err="1" smtClean="0"/>
              <a:t>ça</a:t>
            </a:r>
            <a:r>
              <a:rPr lang="en-US" sz="2400" dirty="0" smtClean="0"/>
              <a:t> </a:t>
            </a:r>
            <a:r>
              <a:rPr lang="en-US" sz="2400" dirty="0" err="1" smtClean="0"/>
              <a:t>diminue</a:t>
            </a:r>
            <a:r>
              <a:rPr lang="en-US" sz="2400" dirty="0" smtClean="0"/>
              <a:t> </a:t>
            </a:r>
            <a:r>
              <a:rPr lang="el-GR" sz="2400" dirty="0" smtClean="0"/>
              <a:t>σ</a:t>
            </a:r>
            <a:r>
              <a:rPr lang="en-US" sz="2400" dirty="0" smtClean="0"/>
              <a:t> par </a:t>
            </a:r>
            <a:r>
              <a:rPr lang="el-GR" sz="2400" dirty="0" smtClean="0"/>
              <a:t>ε</a:t>
            </a:r>
            <a:r>
              <a:rPr lang="en-US" sz="2400" baseline="-25000" dirty="0" smtClean="0"/>
              <a:t>eff</a:t>
            </a:r>
            <a:r>
              <a:rPr lang="en-US" sz="2400" baseline="30000" dirty="0" smtClean="0"/>
              <a:t>2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Une</a:t>
            </a:r>
            <a:r>
              <a:rPr lang="en-US" sz="2400" dirty="0" smtClean="0"/>
              <a:t> section </a:t>
            </a:r>
            <a:r>
              <a:rPr lang="en-US" sz="2400" dirty="0" err="1" smtClean="0"/>
              <a:t>efficace</a:t>
            </a:r>
            <a:r>
              <a:rPr lang="en-US" sz="2400" dirty="0" smtClean="0"/>
              <a:t> </a:t>
            </a:r>
            <a:r>
              <a:rPr lang="en-US" sz="2400" dirty="0" err="1" smtClean="0"/>
              <a:t>trop</a:t>
            </a:r>
            <a:r>
              <a:rPr lang="en-US" sz="2400" dirty="0" smtClean="0"/>
              <a:t> </a:t>
            </a:r>
            <a:r>
              <a:rPr lang="en-US" sz="2400" dirty="0" err="1" smtClean="0"/>
              <a:t>faible</a:t>
            </a:r>
            <a:r>
              <a:rPr lang="en-US" sz="2400" dirty="0" smtClean="0"/>
              <a:t> a </a:t>
            </a:r>
            <a:r>
              <a:rPr lang="en-US" sz="2400" dirty="0" err="1" smtClean="0"/>
              <a:t>probablement</a:t>
            </a:r>
            <a:r>
              <a:rPr lang="en-US" sz="2400" dirty="0" smtClean="0"/>
              <a:t> </a:t>
            </a:r>
            <a:r>
              <a:rPr lang="en-US" sz="2400" dirty="0" err="1" smtClean="0"/>
              <a:t>empêché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détection</a:t>
            </a:r>
            <a:r>
              <a:rPr lang="en-US" sz="2400" dirty="0" smtClean="0"/>
              <a:t> </a:t>
            </a:r>
            <a:r>
              <a:rPr lang="en-US" sz="2400" dirty="0" err="1" smtClean="0"/>
              <a:t>dans</a:t>
            </a:r>
            <a:r>
              <a:rPr lang="en-US" sz="2400" dirty="0" smtClean="0"/>
              <a:t> le passé </a:t>
            </a:r>
            <a:r>
              <a:rPr lang="en-US" sz="2400" dirty="0" err="1" smtClean="0"/>
              <a:t>dans</a:t>
            </a:r>
            <a:r>
              <a:rPr lang="en-US" sz="2400" dirty="0" smtClean="0"/>
              <a:t> les </a:t>
            </a:r>
            <a:r>
              <a:rPr lang="en-US" sz="2400" dirty="0" err="1" smtClean="0"/>
              <a:t>recherches</a:t>
            </a:r>
            <a:r>
              <a:rPr lang="en-US" sz="2400" dirty="0" smtClean="0"/>
              <a:t> de photons </a:t>
            </a:r>
            <a:r>
              <a:rPr lang="en-US" sz="2400" dirty="0" err="1" smtClean="0"/>
              <a:t>uniques</a:t>
            </a:r>
            <a:endParaRPr lang="en-US" sz="2400" dirty="0" smtClean="0"/>
          </a:p>
        </p:txBody>
      </p:sp>
      <p:pic>
        <p:nvPicPr>
          <p:cNvPr id="11" name="Picture 10" descr="eetophigamm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229100"/>
            <a:ext cx="3981450" cy="20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02076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Production et </a:t>
            </a:r>
            <a:r>
              <a:rPr lang="en-US" dirty="0" err="1" smtClean="0"/>
              <a:t>désintégrations</a:t>
            </a:r>
            <a:r>
              <a:rPr lang="en-US" dirty="0" smtClean="0"/>
              <a:t> pour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3100" dirty="0" err="1" smtClean="0"/>
              <a:t>Essig</a:t>
            </a:r>
            <a:r>
              <a:rPr lang="en-US" sz="3100" dirty="0" smtClean="0"/>
              <a:t>, Schuster, Toro arXiv:0903.3941v1 SLAC, Stanford</a:t>
            </a:r>
            <a:endParaRPr lang="en-US" dirty="0"/>
          </a:p>
        </p:txBody>
      </p:sp>
      <p:pic>
        <p:nvPicPr>
          <p:cNvPr id="7" name="Content Placeholder 6" descr="BaBar-leptonjet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605437"/>
            <a:ext cx="6510337" cy="382189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35E9-2981-4DC8-8A6E-3202D5F41192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Pauline Gagnon, 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600201"/>
            <a:ext cx="84582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Un boson A’ du </a:t>
            </a:r>
            <a:r>
              <a:rPr lang="en-US" sz="2400" b="1" dirty="0" err="1" smtClean="0"/>
              <a:t>secteur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caché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produit</a:t>
            </a:r>
            <a:r>
              <a:rPr lang="en-US" sz="2400" b="1" dirty="0" smtClean="0"/>
              <a:t> off-shell, se </a:t>
            </a:r>
            <a:r>
              <a:rPr lang="en-US" sz="2400" b="1" dirty="0" err="1" smtClean="0"/>
              <a:t>désintègrant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soit</a:t>
            </a:r>
            <a:r>
              <a:rPr lang="en-US" sz="2400" b="1" dirty="0" smtClean="0"/>
              <a:t> en </a:t>
            </a:r>
            <a:r>
              <a:rPr lang="en-US" sz="2400" b="1" dirty="0" err="1" smtClean="0"/>
              <a:t>d’autres</a:t>
            </a:r>
            <a:r>
              <a:rPr lang="en-US" sz="2400" b="1" dirty="0" smtClean="0"/>
              <a:t> bosons W</a:t>
            </a:r>
            <a:r>
              <a:rPr lang="en-US" sz="2400" b="1" baseline="-25000" dirty="0" smtClean="0"/>
              <a:t>D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soit</a:t>
            </a:r>
            <a:r>
              <a:rPr lang="en-US" sz="2400" b="1" dirty="0" smtClean="0"/>
              <a:t> en leptons du </a:t>
            </a:r>
            <a:r>
              <a:rPr lang="en-US" sz="2400" b="1" dirty="0" err="1" smtClean="0"/>
              <a:t>Modèle</a:t>
            </a:r>
            <a:r>
              <a:rPr lang="en-US" sz="2400" b="1" dirty="0" smtClean="0"/>
              <a:t> Standard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200" dirty="0" err="1" smtClean="0"/>
              <a:t>Preuve</a:t>
            </a:r>
            <a:r>
              <a:rPr lang="en-US" sz="3200" dirty="0" smtClean="0"/>
              <a:t> de </a:t>
            </a:r>
            <a:r>
              <a:rPr lang="en-US" sz="3200" dirty="0" err="1" smtClean="0"/>
              <a:t>l’existence</a:t>
            </a:r>
            <a:r>
              <a:rPr lang="en-US" sz="3200" dirty="0" smtClean="0"/>
              <a:t> de la </a:t>
            </a:r>
            <a:r>
              <a:rPr lang="en-US" sz="3200" dirty="0" err="1" smtClean="0"/>
              <a:t>matière</a:t>
            </a:r>
            <a:r>
              <a:rPr lang="en-US" sz="3200" dirty="0" smtClean="0"/>
              <a:t> </a:t>
            </a:r>
            <a:r>
              <a:rPr lang="en-US" sz="3200" dirty="0" err="1" smtClean="0"/>
              <a:t>cachée</a:t>
            </a:r>
            <a:r>
              <a:rPr lang="en-US" sz="3200" dirty="0" smtClean="0"/>
              <a:t>:</a:t>
            </a:r>
            <a:br>
              <a:rPr lang="en-US" sz="3200" dirty="0" smtClean="0"/>
            </a:br>
            <a:r>
              <a:rPr lang="en-US" sz="3200" dirty="0" smtClean="0"/>
              <a:t> “the bullet cluster”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600200"/>
            <a:ext cx="4114800" cy="46482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r>
              <a:rPr lang="en-US" sz="3000" dirty="0" smtClean="0"/>
              <a:t>Photo </a:t>
            </a:r>
            <a:r>
              <a:rPr lang="en-US" sz="3000" dirty="0" err="1" smtClean="0"/>
              <a:t>d’une</a:t>
            </a:r>
            <a:r>
              <a:rPr lang="en-US" sz="3000" dirty="0" smtClean="0"/>
              <a:t> collision entre </a:t>
            </a:r>
            <a:r>
              <a:rPr lang="en-US" sz="3000" dirty="0" err="1" smtClean="0"/>
              <a:t>deux</a:t>
            </a:r>
            <a:r>
              <a:rPr lang="en-US" sz="3000" dirty="0" smtClean="0"/>
              <a:t> galaxies</a:t>
            </a:r>
          </a:p>
          <a:p>
            <a:r>
              <a:rPr lang="en-US" sz="3000" dirty="0" err="1" smtClean="0"/>
              <a:t>Ce</a:t>
            </a:r>
            <a:r>
              <a:rPr lang="en-US" sz="3000" dirty="0" smtClean="0"/>
              <a:t> qui </a:t>
            </a:r>
            <a:r>
              <a:rPr lang="en-US" sz="3000" dirty="0" err="1" smtClean="0"/>
              <a:t>interagit</a:t>
            </a:r>
            <a:r>
              <a:rPr lang="en-US" sz="3000" dirty="0" smtClean="0"/>
              <a:t>, </a:t>
            </a:r>
            <a:r>
              <a:rPr lang="en-US" sz="3000" dirty="0" err="1" smtClean="0"/>
              <a:t>c’est</a:t>
            </a:r>
            <a:r>
              <a:rPr lang="en-US" sz="3000" dirty="0" smtClean="0"/>
              <a:t> le </a:t>
            </a:r>
            <a:r>
              <a:rPr lang="en-US" sz="3000" dirty="0" err="1" smtClean="0"/>
              <a:t>matériel</a:t>
            </a:r>
            <a:r>
              <a:rPr lang="en-US" sz="3000" dirty="0" smtClean="0"/>
              <a:t> </a:t>
            </a:r>
            <a:r>
              <a:rPr lang="en-US" sz="3000" dirty="0" err="1" smtClean="0"/>
              <a:t>intergalactique</a:t>
            </a:r>
            <a:r>
              <a:rPr lang="en-US" sz="3000" dirty="0" smtClean="0"/>
              <a:t> (</a:t>
            </a:r>
            <a:r>
              <a:rPr lang="en-US" sz="3000" dirty="0" err="1" smtClean="0"/>
              <a:t>gaz</a:t>
            </a:r>
            <a:r>
              <a:rPr lang="en-US" sz="3000" dirty="0" smtClean="0"/>
              <a:t>)</a:t>
            </a:r>
          </a:p>
          <a:p>
            <a:r>
              <a:rPr lang="en-US" sz="3000" dirty="0" err="1" smtClean="0"/>
              <a:t>Ça</a:t>
            </a:r>
            <a:r>
              <a:rPr lang="en-US" sz="3000" dirty="0" smtClean="0"/>
              <a:t> </a:t>
            </a:r>
            <a:r>
              <a:rPr lang="en-US" sz="3000" dirty="0" err="1" smtClean="0"/>
              <a:t>chauffe</a:t>
            </a:r>
            <a:r>
              <a:rPr lang="en-US" sz="3000" dirty="0" smtClean="0"/>
              <a:t> à 160x10</a:t>
            </a:r>
            <a:r>
              <a:rPr lang="en-US" sz="3000" baseline="30000" dirty="0" smtClean="0"/>
              <a:t>6 </a:t>
            </a:r>
            <a:r>
              <a:rPr lang="en-US" sz="3000" baseline="30000" dirty="0" err="1" smtClean="0"/>
              <a:t>o</a:t>
            </a:r>
            <a:r>
              <a:rPr lang="en-US" sz="3000" dirty="0" err="1" smtClean="0"/>
              <a:t>C</a:t>
            </a:r>
            <a:r>
              <a:rPr lang="en-US" sz="3000" dirty="0" smtClean="0"/>
              <a:t> et </a:t>
            </a:r>
            <a:r>
              <a:rPr lang="en-US" sz="3000" dirty="0" err="1" smtClean="0"/>
              <a:t>émet</a:t>
            </a:r>
            <a:r>
              <a:rPr lang="en-US" sz="3000" dirty="0" smtClean="0"/>
              <a:t> des </a:t>
            </a:r>
            <a:r>
              <a:rPr lang="en-US" sz="3000" dirty="0" err="1" smtClean="0"/>
              <a:t>rayons</a:t>
            </a:r>
            <a:r>
              <a:rPr lang="en-US" sz="3000" dirty="0" smtClean="0"/>
              <a:t> X</a:t>
            </a:r>
          </a:p>
          <a:p>
            <a:r>
              <a:rPr lang="en-US" sz="3000" dirty="0" err="1" smtClean="0"/>
              <a:t>Ce</a:t>
            </a:r>
            <a:r>
              <a:rPr lang="en-US" sz="3000" dirty="0" smtClean="0"/>
              <a:t> </a:t>
            </a:r>
            <a:r>
              <a:rPr lang="en-US" sz="3000" dirty="0" err="1" smtClean="0"/>
              <a:t>qu’on</a:t>
            </a:r>
            <a:r>
              <a:rPr lang="en-US" sz="3000" dirty="0" smtClean="0"/>
              <a:t> </a:t>
            </a:r>
            <a:r>
              <a:rPr lang="en-US" sz="3000" dirty="0" err="1" smtClean="0"/>
              <a:t>voit</a:t>
            </a:r>
            <a:r>
              <a:rPr lang="en-US" sz="3000" dirty="0" smtClean="0"/>
              <a:t> </a:t>
            </a:r>
            <a:r>
              <a:rPr lang="en-US" sz="3000" dirty="0" err="1" smtClean="0"/>
              <a:t>c’est</a:t>
            </a:r>
            <a:r>
              <a:rPr lang="en-US" sz="3000" dirty="0" smtClean="0"/>
              <a:t> </a:t>
            </a:r>
            <a:r>
              <a:rPr lang="en-US" sz="3000" dirty="0" err="1" smtClean="0"/>
              <a:t>l’intensité</a:t>
            </a:r>
            <a:r>
              <a:rPr lang="en-US" sz="3000" dirty="0" smtClean="0"/>
              <a:t> des </a:t>
            </a:r>
            <a:r>
              <a:rPr lang="en-US" sz="3000" dirty="0" err="1" smtClean="0"/>
              <a:t>rayons</a:t>
            </a:r>
            <a:r>
              <a:rPr lang="en-US" sz="3000" dirty="0" smtClean="0"/>
              <a:t> X </a:t>
            </a:r>
            <a:r>
              <a:rPr lang="en-US" sz="3000" dirty="0" err="1" smtClean="0"/>
              <a:t>émis</a:t>
            </a:r>
            <a:endParaRPr lang="en-US" sz="30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35E9-2981-4DC8-8A6E-3202D5F41192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Pauline Gagnon, 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 descr="Bullet_clus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4648200" cy="36252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54102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Temps </a:t>
            </a:r>
            <a:r>
              <a:rPr lang="en-US" dirty="0" err="1" smtClean="0"/>
              <a:t>d’exposition</a:t>
            </a:r>
            <a:r>
              <a:rPr lang="en-US" dirty="0" smtClean="0"/>
              <a:t>: 140 </a:t>
            </a:r>
            <a:r>
              <a:rPr lang="en-US" dirty="0" err="1" smtClean="0"/>
              <a:t>heures</a:t>
            </a:r>
            <a:r>
              <a:rPr lang="en-US" dirty="0" smtClean="0"/>
              <a:t>!</a:t>
            </a:r>
          </a:p>
          <a:p>
            <a:r>
              <a:rPr lang="en-US" dirty="0" err="1" smtClean="0"/>
              <a:t>Cette</a:t>
            </a:r>
            <a:r>
              <a:rPr lang="en-US" dirty="0" smtClean="0"/>
              <a:t> photo fait 1.6 </a:t>
            </a:r>
            <a:r>
              <a:rPr lang="en-US" dirty="0" err="1" smtClean="0"/>
              <a:t>années-lumière</a:t>
            </a:r>
            <a:r>
              <a:rPr lang="en-US" dirty="0" smtClean="0"/>
              <a:t> de large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Cross-section in hadron collider:</a:t>
            </a:r>
            <a:br>
              <a:rPr lang="en-US" dirty="0" smtClean="0"/>
            </a:br>
            <a:r>
              <a:rPr lang="en-US" dirty="0" smtClean="0"/>
              <a:t>could be of order 1 </a:t>
            </a:r>
            <a:r>
              <a:rPr lang="en-US" dirty="0" err="1" smtClean="0"/>
              <a:t>pb</a:t>
            </a:r>
            <a:r>
              <a:rPr lang="en-US" dirty="0" smtClean="0"/>
              <a:t> for </a:t>
            </a:r>
            <a:r>
              <a:rPr lang="el-GR" dirty="0" smtClean="0"/>
              <a:t>ε</a:t>
            </a:r>
            <a:r>
              <a:rPr lang="en-US" dirty="0" smtClean="0"/>
              <a:t> </a:t>
            </a:r>
            <a:r>
              <a:rPr lang="en-US" baseline="-10000" dirty="0" smtClean="0"/>
              <a:t>~</a:t>
            </a:r>
            <a:r>
              <a:rPr lang="en-US" dirty="0" smtClean="0"/>
              <a:t> 10</a:t>
            </a:r>
            <a:r>
              <a:rPr lang="en-US" baseline="30000" dirty="0" smtClean="0"/>
              <a:t>-3</a:t>
            </a:r>
            <a:endParaRPr lang="en-US" dirty="0"/>
          </a:p>
        </p:txBody>
      </p:sp>
      <p:pic>
        <p:nvPicPr>
          <p:cNvPr id="7" name="Content Placeholder 6" descr="liantao-x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1190" y="1524000"/>
            <a:ext cx="6198010" cy="449390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35E9-2981-4DC8-8A6E-3202D5F41192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Pauline Gagnon, 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95800" y="60314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Lian-Tao Wang et al, arXiv:0901.0283v1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1676400"/>
            <a:ext cx="228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On </a:t>
            </a:r>
            <a:r>
              <a:rPr lang="en-US" sz="2000" b="1" dirty="0" err="1" smtClean="0"/>
              <a:t>espère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avoir</a:t>
            </a:r>
            <a:r>
              <a:rPr lang="en-US" sz="2000" b="1" dirty="0" smtClean="0"/>
              <a:t> ~200pb de </a:t>
            </a:r>
            <a:r>
              <a:rPr lang="en-US" sz="2000" b="1" dirty="0" err="1" smtClean="0"/>
              <a:t>donnèe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durant</a:t>
            </a:r>
            <a:r>
              <a:rPr lang="en-US" sz="2000" b="1" dirty="0" smtClean="0"/>
              <a:t> la première </a:t>
            </a:r>
            <a:r>
              <a:rPr lang="en-US" sz="2000" b="1" dirty="0" err="1" smtClean="0"/>
              <a:t>année</a:t>
            </a:r>
            <a:r>
              <a:rPr lang="en-US" sz="2000" b="1" dirty="0" smtClean="0"/>
              <a:t> du LHC</a:t>
            </a:r>
          </a:p>
          <a:p>
            <a:endParaRPr lang="en-US" sz="2000" b="1" dirty="0" smtClean="0"/>
          </a:p>
          <a:p>
            <a:r>
              <a:rPr lang="en-US" sz="2000" b="1" dirty="0" err="1" smtClean="0"/>
              <a:t>Serait</a:t>
            </a:r>
            <a:r>
              <a:rPr lang="en-US" sz="2000" b="1" dirty="0" smtClean="0"/>
              <a:t> visible pour </a:t>
            </a:r>
          </a:p>
          <a:p>
            <a:r>
              <a:rPr lang="el-GR" sz="2000" b="1" dirty="0" smtClean="0">
                <a:latin typeface="Calibri"/>
              </a:rPr>
              <a:t>ε</a:t>
            </a:r>
            <a:r>
              <a:rPr lang="en-US" sz="2000" b="1" dirty="0" smtClean="0">
                <a:latin typeface="Calibri"/>
              </a:rPr>
              <a:t> &gt; 10</a:t>
            </a:r>
            <a:r>
              <a:rPr lang="en-US" sz="2000" b="1" baseline="30000" dirty="0" smtClean="0">
                <a:latin typeface="Calibri"/>
              </a:rPr>
              <a:t>-3</a:t>
            </a:r>
            <a:endParaRPr lang="en-US" sz="2000" b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7316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Désintégrations</a:t>
            </a:r>
            <a:r>
              <a:rPr lang="en-US" dirty="0" smtClean="0"/>
              <a:t> </a:t>
            </a:r>
            <a:r>
              <a:rPr lang="en-US" dirty="0" err="1" smtClean="0"/>
              <a:t>typique</a:t>
            </a:r>
            <a:r>
              <a:rPr lang="en-US" dirty="0" smtClean="0"/>
              <a:t> de la </a:t>
            </a:r>
            <a:r>
              <a:rPr lang="en-US" dirty="0" err="1" smtClean="0"/>
              <a:t>matière</a:t>
            </a:r>
            <a:r>
              <a:rPr lang="en-US" dirty="0" smtClean="0"/>
              <a:t> noire </a:t>
            </a:r>
            <a:br>
              <a:rPr lang="en-US" dirty="0" smtClean="0"/>
            </a:br>
            <a:r>
              <a:rPr lang="en-US" sz="3100" dirty="0" smtClean="0"/>
              <a:t>Lian-Tao Wang et al. arXiv:0901.0283v1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35E9-2981-4DC8-8A6E-3202D5F41192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Pauline Gagnon, 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0" y="2667000"/>
            <a:ext cx="3048000" cy="36576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l-GR" b="1" dirty="0" smtClean="0"/>
              <a:t>γ</a:t>
            </a:r>
            <a:r>
              <a:rPr lang="en-US" b="1" dirty="0" smtClean="0"/>
              <a:t>’</a:t>
            </a:r>
            <a:r>
              <a:rPr lang="en-US" dirty="0" smtClean="0"/>
              <a:t>:  boson du dark sector 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semblable</a:t>
            </a:r>
            <a:r>
              <a:rPr lang="en-US" dirty="0" smtClean="0"/>
              <a:t> à</a:t>
            </a:r>
            <a:r>
              <a:rPr lang="en-US" b="1" dirty="0" smtClean="0"/>
              <a:t> </a:t>
            </a:r>
            <a:r>
              <a:rPr lang="el-GR" b="1" dirty="0" smtClean="0"/>
              <a:t>φ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Peut</a:t>
            </a:r>
            <a:r>
              <a:rPr lang="en-US" dirty="0" smtClean="0"/>
              <a:t> se </a:t>
            </a:r>
            <a:r>
              <a:rPr lang="en-US" dirty="0" err="1" smtClean="0"/>
              <a:t>désintégrer</a:t>
            </a:r>
            <a:r>
              <a:rPr lang="en-US" dirty="0" smtClean="0"/>
              <a:t> en </a:t>
            </a:r>
            <a:r>
              <a:rPr lang="en-US" dirty="0" err="1" smtClean="0"/>
              <a:t>paires</a:t>
            </a:r>
            <a:r>
              <a:rPr lang="en-US" dirty="0" smtClean="0"/>
              <a:t> de leptons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autres</a:t>
            </a:r>
            <a:r>
              <a:rPr lang="en-US" dirty="0" smtClean="0"/>
              <a:t> bosons du </a:t>
            </a:r>
            <a:r>
              <a:rPr lang="en-US" dirty="0" err="1" smtClean="0"/>
              <a:t>secteur</a:t>
            </a:r>
            <a:r>
              <a:rPr lang="en-US" dirty="0" smtClean="0"/>
              <a:t> noir </a:t>
            </a:r>
            <a:r>
              <a:rPr lang="en-US" b="1" dirty="0" smtClean="0"/>
              <a:t>w’, z’, h’ </a:t>
            </a:r>
          </a:p>
          <a:p>
            <a:r>
              <a:rPr lang="en-US" dirty="0" err="1" smtClean="0"/>
              <a:t>Donnent</a:t>
            </a:r>
            <a:r>
              <a:rPr lang="en-US" dirty="0" smtClean="0"/>
              <a:t> des </a:t>
            </a:r>
            <a:r>
              <a:rPr lang="en-US" dirty="0" err="1" smtClean="0"/>
              <a:t>gerbes</a:t>
            </a:r>
            <a:r>
              <a:rPr lang="en-US" dirty="0" smtClean="0"/>
              <a:t> de leptons </a:t>
            </a:r>
            <a:r>
              <a:rPr lang="en-US" dirty="0" err="1" smtClean="0"/>
              <a:t>contenant</a:t>
            </a:r>
            <a:r>
              <a:rPr lang="en-US" dirty="0" smtClean="0"/>
              <a:t> 2-8 leptons</a:t>
            </a:r>
          </a:p>
          <a:p>
            <a:endParaRPr lang="en-US" dirty="0"/>
          </a:p>
        </p:txBody>
      </p:sp>
      <p:pic>
        <p:nvPicPr>
          <p:cNvPr id="10" name="Picture 9" descr="dark-decay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2209800"/>
            <a:ext cx="6443362" cy="1981200"/>
          </a:xfrm>
          <a:prstGeom prst="rect">
            <a:avLst/>
          </a:prstGeom>
        </p:spPr>
      </p:pic>
      <p:pic>
        <p:nvPicPr>
          <p:cNvPr id="11" name="Picture 10" descr="dark-decay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4191000"/>
            <a:ext cx="6432997" cy="2114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09696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600" dirty="0" smtClean="0"/>
              <a:t>Signatures: </a:t>
            </a:r>
            <a:r>
              <a:rPr lang="en-US" sz="3600" dirty="0" err="1" smtClean="0"/>
              <a:t>plusieurs</a:t>
            </a:r>
            <a:r>
              <a:rPr lang="en-US" sz="3600" dirty="0" smtClean="0"/>
              <a:t> </a:t>
            </a:r>
            <a:r>
              <a:rPr lang="en-US" sz="3600" dirty="0" err="1" smtClean="0"/>
              <a:t>modèles</a:t>
            </a:r>
            <a:r>
              <a:rPr lang="en-US" sz="3600" dirty="0" smtClean="0"/>
              <a:t> </a:t>
            </a:r>
            <a:r>
              <a:rPr lang="en-US" sz="3600" dirty="0" err="1" smtClean="0"/>
              <a:t>prédisent</a:t>
            </a:r>
            <a:r>
              <a:rPr lang="en-US" sz="3600" dirty="0" smtClean="0"/>
              <a:t> des </a:t>
            </a:r>
            <a:r>
              <a:rPr lang="en-US" sz="3600" dirty="0" err="1" smtClean="0"/>
              <a:t>gerbes</a:t>
            </a:r>
            <a:r>
              <a:rPr lang="en-US" sz="3600" dirty="0" smtClean="0"/>
              <a:t> de leptons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724399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000" b="1" u="sng" dirty="0" smtClean="0"/>
              <a:t>Weiner et al., Lian-Tao et al. </a:t>
            </a:r>
            <a:r>
              <a:rPr lang="fr-CA" sz="2000" b="1" u="sng" dirty="0" err="1" smtClean="0"/>
              <a:t>Essig</a:t>
            </a:r>
            <a:r>
              <a:rPr lang="fr-CA" sz="2000" b="1" u="sng" dirty="0" smtClean="0"/>
              <a:t> et. al</a:t>
            </a:r>
            <a:endParaRPr lang="en-US" sz="2000" b="1" u="sng" dirty="0" smtClean="0"/>
          </a:p>
          <a:p>
            <a:pPr algn="ctr">
              <a:buNone/>
            </a:pPr>
            <a:r>
              <a:rPr lang="el-GR" sz="2000" b="1" dirty="0" smtClean="0"/>
              <a:t>χ χ</a:t>
            </a:r>
            <a:r>
              <a:rPr lang="en-US" sz="2000" b="1" dirty="0" smtClean="0"/>
              <a:t> →</a:t>
            </a:r>
            <a:r>
              <a:rPr lang="el-GR" sz="2000" b="1" dirty="0" smtClean="0"/>
              <a:t> φφ</a:t>
            </a:r>
            <a:endParaRPr lang="en-US" sz="2000" b="1" dirty="0" smtClean="0"/>
          </a:p>
          <a:p>
            <a:pPr algn="ctr">
              <a:buNone/>
            </a:pPr>
            <a:r>
              <a:rPr lang="el-GR" sz="2000" b="1" dirty="0" smtClean="0"/>
              <a:t>φ</a:t>
            </a:r>
            <a:r>
              <a:rPr lang="en-US" sz="2000" b="1" dirty="0" smtClean="0"/>
              <a:t> →</a:t>
            </a:r>
            <a:r>
              <a:rPr lang="el-GR" sz="2000" b="1" dirty="0" smtClean="0"/>
              <a:t> </a:t>
            </a:r>
            <a:r>
              <a:rPr lang="en-US" sz="2000" b="1" dirty="0" smtClean="0"/>
              <a:t>e+e- or </a:t>
            </a:r>
            <a:r>
              <a:rPr lang="el-GR" sz="2000" b="1" dirty="0" smtClean="0"/>
              <a:t>μ</a:t>
            </a:r>
            <a:r>
              <a:rPr lang="en-US" sz="2000" b="1" dirty="0" smtClean="0"/>
              <a:t>+</a:t>
            </a:r>
            <a:r>
              <a:rPr lang="el-GR" sz="2000" b="1" dirty="0" smtClean="0"/>
              <a:t>μ</a:t>
            </a:r>
            <a:r>
              <a:rPr lang="en-US" sz="2000" b="1" dirty="0" smtClean="0"/>
              <a:t>-</a:t>
            </a:r>
          </a:p>
          <a:p>
            <a:pPr algn="ctr"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/>
              <a:t>m</a:t>
            </a:r>
            <a:r>
              <a:rPr lang="el-GR" sz="2000" b="1" baseline="-25000" dirty="0" smtClean="0"/>
              <a:t>χ</a:t>
            </a:r>
            <a:r>
              <a:rPr lang="en-US" sz="2000" b="1" dirty="0" smtClean="0"/>
              <a:t> </a:t>
            </a:r>
            <a:r>
              <a:rPr lang="en-US" sz="2000" b="1" baseline="-12000" dirty="0" smtClean="0"/>
              <a:t>~ </a:t>
            </a:r>
            <a:r>
              <a:rPr lang="en-US" sz="2000" b="1" dirty="0" smtClean="0"/>
              <a:t>500-800  GeV</a:t>
            </a:r>
          </a:p>
          <a:p>
            <a:r>
              <a:rPr lang="en-US" sz="2000" b="1" dirty="0" smtClean="0"/>
              <a:t>m</a:t>
            </a:r>
            <a:r>
              <a:rPr lang="el-GR" sz="1400" b="1" dirty="0" smtClean="0"/>
              <a:t>φ</a:t>
            </a:r>
            <a:r>
              <a:rPr lang="en-US" sz="2000" b="1" dirty="0" smtClean="0"/>
              <a:t> </a:t>
            </a:r>
            <a:r>
              <a:rPr lang="en-US" sz="2000" b="1" baseline="-12000" dirty="0" smtClean="0"/>
              <a:t>~ </a:t>
            </a:r>
            <a:r>
              <a:rPr lang="en-US" sz="2000" b="1" dirty="0" smtClean="0"/>
              <a:t>100 MeV - 1 GeV</a:t>
            </a:r>
          </a:p>
          <a:p>
            <a:pPr algn="ctr">
              <a:buNone/>
            </a:pPr>
            <a:endParaRPr lang="en-US" sz="2000" b="1" u="sng" dirty="0" smtClean="0"/>
          </a:p>
          <a:p>
            <a:pPr algn="ctr">
              <a:buNone/>
            </a:pPr>
            <a:r>
              <a:rPr lang="en-US" sz="2000" b="1" u="sng" dirty="0" err="1" smtClean="0"/>
              <a:t>Strassler</a:t>
            </a:r>
            <a:r>
              <a:rPr lang="en-US" sz="2000" b="1" u="sng" dirty="0" smtClean="0"/>
              <a:t> et al.</a:t>
            </a:r>
          </a:p>
          <a:p>
            <a:pPr algn="ctr">
              <a:buNone/>
            </a:pPr>
            <a:r>
              <a:rPr lang="en-US" sz="2000" b="1" dirty="0" err="1" smtClean="0"/>
              <a:t>gg</a:t>
            </a:r>
            <a:r>
              <a:rPr lang="en-US" sz="2000" b="1" dirty="0" smtClean="0"/>
              <a:t> → H → </a:t>
            </a:r>
            <a:r>
              <a:rPr lang="el-GR" sz="2000" b="1" dirty="0" smtClean="0"/>
              <a:t>φφ</a:t>
            </a:r>
            <a:endParaRPr lang="en-US" sz="2000" b="1" dirty="0" smtClean="0"/>
          </a:p>
          <a:p>
            <a:pPr algn="ctr">
              <a:buNone/>
            </a:pPr>
            <a:r>
              <a:rPr lang="el-GR" sz="2000" b="1" dirty="0" smtClean="0"/>
              <a:t>φ</a:t>
            </a:r>
            <a:r>
              <a:rPr lang="en-US" sz="2000" b="1" dirty="0" smtClean="0"/>
              <a:t> →</a:t>
            </a:r>
            <a:r>
              <a:rPr lang="el-GR" sz="2000" b="1" dirty="0" smtClean="0"/>
              <a:t> </a:t>
            </a:r>
            <a:r>
              <a:rPr lang="en-US" sz="2000" b="1" dirty="0" err="1" smtClean="0"/>
              <a:t>e+e</a:t>
            </a:r>
            <a:r>
              <a:rPr lang="en-US" sz="2000" b="1" dirty="0" smtClean="0"/>
              <a:t>- or </a:t>
            </a:r>
            <a:r>
              <a:rPr lang="el-GR" sz="2000" b="1" dirty="0" smtClean="0"/>
              <a:t>μ</a:t>
            </a:r>
            <a:r>
              <a:rPr lang="en-US" sz="2000" b="1" dirty="0" smtClean="0"/>
              <a:t>+</a:t>
            </a:r>
            <a:r>
              <a:rPr lang="el-GR" sz="2000" b="1" dirty="0" smtClean="0"/>
              <a:t>μ</a:t>
            </a:r>
            <a:r>
              <a:rPr lang="en-US" sz="2000" b="1" dirty="0" smtClean="0"/>
              <a:t>-</a:t>
            </a:r>
          </a:p>
          <a:p>
            <a:pPr>
              <a:buNone/>
            </a:pPr>
            <a:endParaRPr lang="en-US" sz="2000" b="1" dirty="0" smtClean="0"/>
          </a:p>
          <a:p>
            <a:r>
              <a:rPr lang="en-US" sz="2000" b="1" dirty="0" err="1" smtClean="0"/>
              <a:t>m</a:t>
            </a:r>
            <a:r>
              <a:rPr lang="en-US" sz="2000" b="1" baseline="-25000" dirty="0" err="1" smtClean="0"/>
              <a:t>H</a:t>
            </a:r>
            <a:r>
              <a:rPr lang="en-US" sz="2000" b="1" dirty="0" smtClean="0"/>
              <a:t> </a:t>
            </a:r>
            <a:r>
              <a:rPr lang="en-US" sz="2000" b="1" baseline="-12000" dirty="0" smtClean="0"/>
              <a:t>~ </a:t>
            </a:r>
            <a:r>
              <a:rPr lang="en-US" sz="2000" b="1" dirty="0" smtClean="0"/>
              <a:t>140  GeV</a:t>
            </a:r>
          </a:p>
          <a:p>
            <a:r>
              <a:rPr lang="en-US" sz="2000" b="1" dirty="0" smtClean="0"/>
              <a:t>m</a:t>
            </a:r>
            <a:r>
              <a:rPr lang="el-GR" sz="1400" b="1" dirty="0" smtClean="0"/>
              <a:t>φ</a:t>
            </a:r>
            <a:r>
              <a:rPr lang="en-US" sz="2000" b="1" dirty="0" smtClean="0"/>
              <a:t> </a:t>
            </a:r>
            <a:r>
              <a:rPr lang="en-US" sz="2000" b="1" baseline="-12000" dirty="0" smtClean="0"/>
              <a:t>~ </a:t>
            </a:r>
            <a:r>
              <a:rPr lang="en-US" sz="2000" b="1" dirty="0" smtClean="0"/>
              <a:t>100 MeV - 1 GeV</a:t>
            </a:r>
          </a:p>
          <a:p>
            <a:endParaRPr lang="en-US" sz="1800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 </a:t>
            </a:r>
            <a:r>
              <a:rPr lang="el-GR" b="1" dirty="0" smtClean="0"/>
              <a:t>φ</a:t>
            </a:r>
            <a:r>
              <a:rPr lang="en-US" b="1" dirty="0" smtClean="0"/>
              <a:t> a un fort boost: </a:t>
            </a:r>
          </a:p>
          <a:p>
            <a:pPr lvl="1"/>
            <a:r>
              <a:rPr lang="en-US" b="1" dirty="0" smtClean="0"/>
              <a:t>Leptons </a:t>
            </a:r>
            <a:r>
              <a:rPr lang="en-US" b="1" dirty="0" err="1" smtClean="0"/>
              <a:t>très</a:t>
            </a:r>
            <a:r>
              <a:rPr lang="en-US" b="1" dirty="0" smtClean="0"/>
              <a:t> </a:t>
            </a:r>
            <a:r>
              <a:rPr lang="en-US" b="1" dirty="0" err="1" smtClean="0"/>
              <a:t>rapprochés</a:t>
            </a:r>
            <a:r>
              <a:rPr lang="en-US" b="1" dirty="0" smtClean="0"/>
              <a:t> </a:t>
            </a:r>
            <a:r>
              <a:rPr lang="en-US" b="1" dirty="0" err="1" smtClean="0"/>
              <a:t>ou</a:t>
            </a:r>
            <a:r>
              <a:rPr lang="en-US" b="1" dirty="0" smtClean="0"/>
              <a:t> </a:t>
            </a:r>
            <a:r>
              <a:rPr lang="en-US" b="1" dirty="0" err="1" smtClean="0"/>
              <a:t>superposés</a:t>
            </a:r>
            <a:endParaRPr lang="en-US" b="1" dirty="0" smtClean="0"/>
          </a:p>
          <a:p>
            <a:r>
              <a:rPr lang="el-GR" b="1" dirty="0" smtClean="0"/>
              <a:t>φ</a:t>
            </a:r>
            <a:r>
              <a:rPr lang="en-US" b="1" dirty="0" smtClean="0"/>
              <a:t> </a:t>
            </a:r>
            <a:r>
              <a:rPr lang="en-US" b="1" dirty="0" err="1" smtClean="0"/>
              <a:t>peut</a:t>
            </a:r>
            <a:r>
              <a:rPr lang="en-US" b="1" dirty="0" smtClean="0"/>
              <a:t> </a:t>
            </a:r>
            <a:r>
              <a:rPr lang="en-US" b="1" dirty="0" err="1" smtClean="0"/>
              <a:t>avoir</a:t>
            </a:r>
            <a:r>
              <a:rPr lang="en-US" b="1" dirty="0" smtClean="0"/>
              <a:t> </a:t>
            </a:r>
            <a:r>
              <a:rPr lang="en-US" b="1" dirty="0" err="1" smtClean="0"/>
              <a:t>une</a:t>
            </a:r>
            <a:r>
              <a:rPr lang="en-US" b="1" dirty="0" smtClean="0"/>
              <a:t> longue vie</a:t>
            </a:r>
          </a:p>
          <a:p>
            <a:pPr lvl="1"/>
            <a:r>
              <a:rPr lang="en-US" b="1" dirty="0" smtClean="0"/>
              <a:t> vertex </a:t>
            </a:r>
            <a:r>
              <a:rPr lang="en-US" b="1" dirty="0" err="1" smtClean="0"/>
              <a:t>déplacé</a:t>
            </a:r>
            <a:endParaRPr lang="en-US" b="1" dirty="0" smtClean="0"/>
          </a:p>
          <a:p>
            <a:pPr lvl="1"/>
            <a:r>
              <a:rPr lang="en-US" b="1" dirty="0" err="1" smtClean="0"/>
              <a:t>Besoin</a:t>
            </a:r>
            <a:r>
              <a:rPr lang="en-US" b="1" dirty="0" smtClean="0"/>
              <a:t> de nouveaux </a:t>
            </a:r>
            <a:r>
              <a:rPr lang="en-US" b="1" dirty="0" err="1" smtClean="0"/>
              <a:t>algorithmes</a:t>
            </a:r>
            <a:r>
              <a:rPr lang="en-US" b="1" dirty="0" smtClean="0"/>
              <a:t> pour le trigger</a:t>
            </a:r>
            <a:endParaRPr lang="en-US" dirty="0" smtClean="0"/>
          </a:p>
          <a:p>
            <a:r>
              <a:rPr lang="el-GR" b="1" dirty="0" smtClean="0"/>
              <a:t>φ</a:t>
            </a:r>
            <a:r>
              <a:rPr lang="en-US" b="1" dirty="0" smtClean="0"/>
              <a:t> →</a:t>
            </a:r>
            <a:r>
              <a:rPr lang="el-GR" b="1" dirty="0" smtClean="0"/>
              <a:t> </a:t>
            </a:r>
            <a:r>
              <a:rPr lang="en-US" b="1" dirty="0" err="1" smtClean="0"/>
              <a:t>e+e</a:t>
            </a:r>
            <a:r>
              <a:rPr lang="en-US" b="1" dirty="0" smtClean="0"/>
              <a:t>-  </a:t>
            </a:r>
            <a:r>
              <a:rPr lang="en-US" b="1" dirty="0" err="1" smtClean="0"/>
              <a:t>ou</a:t>
            </a:r>
            <a:r>
              <a:rPr lang="en-US" b="1" dirty="0" smtClean="0"/>
              <a:t> </a:t>
            </a:r>
            <a:r>
              <a:rPr lang="el-GR" b="1" dirty="0" smtClean="0"/>
              <a:t>φ</a:t>
            </a:r>
            <a:r>
              <a:rPr lang="en-US" b="1" dirty="0" smtClean="0"/>
              <a:t> →</a:t>
            </a:r>
            <a:r>
              <a:rPr lang="el-GR" b="1" dirty="0" smtClean="0"/>
              <a:t> μ</a:t>
            </a:r>
            <a:r>
              <a:rPr lang="en-US" b="1" dirty="0" smtClean="0"/>
              <a:t>+</a:t>
            </a:r>
            <a:r>
              <a:rPr lang="el-GR" b="1" dirty="0" smtClean="0"/>
              <a:t>μ</a:t>
            </a:r>
            <a:r>
              <a:rPr lang="en-US" b="1" dirty="0" smtClean="0"/>
              <a:t>-</a:t>
            </a:r>
          </a:p>
          <a:p>
            <a:pPr lvl="1"/>
            <a:r>
              <a:rPr lang="en-US" b="1" dirty="0" err="1" smtClean="0"/>
              <a:t>Plusieurs</a:t>
            </a:r>
            <a:r>
              <a:rPr lang="en-US" b="1" dirty="0" smtClean="0"/>
              <a:t> </a:t>
            </a:r>
            <a:r>
              <a:rPr lang="en-US" b="1" dirty="0" err="1" smtClean="0"/>
              <a:t>dépots</a:t>
            </a:r>
            <a:r>
              <a:rPr lang="en-US" b="1" dirty="0" smtClean="0"/>
              <a:t> </a:t>
            </a:r>
            <a:r>
              <a:rPr lang="en-US" b="1" dirty="0" err="1" smtClean="0"/>
              <a:t>d’énergie</a:t>
            </a:r>
            <a:r>
              <a:rPr lang="en-US" b="1" dirty="0" smtClean="0"/>
              <a:t> </a:t>
            </a:r>
            <a:r>
              <a:rPr lang="en-US" b="1" dirty="0" err="1" smtClean="0"/>
              <a:t>correspondant</a:t>
            </a:r>
            <a:r>
              <a:rPr lang="en-US" b="1" dirty="0" smtClean="0"/>
              <a:t> à </a:t>
            </a:r>
            <a:r>
              <a:rPr lang="en-US" b="1" dirty="0" err="1" smtClean="0"/>
              <a:t>une</a:t>
            </a:r>
            <a:r>
              <a:rPr lang="en-US" b="1" dirty="0" smtClean="0"/>
              <a:t> </a:t>
            </a:r>
            <a:r>
              <a:rPr lang="en-US" b="1" dirty="0" err="1" smtClean="0"/>
              <a:t>seule</a:t>
            </a:r>
            <a:r>
              <a:rPr lang="en-US" b="1" dirty="0" smtClean="0"/>
              <a:t> trace </a:t>
            </a:r>
            <a:r>
              <a:rPr lang="en-US" b="1" dirty="0" err="1" smtClean="0"/>
              <a:t>crée</a:t>
            </a:r>
            <a:r>
              <a:rPr lang="en-US" b="1" dirty="0" smtClean="0"/>
              <a:t> la confusion</a:t>
            </a:r>
          </a:p>
          <a:p>
            <a:pPr lvl="1"/>
            <a:r>
              <a:rPr lang="en-US" b="1" dirty="0" err="1" smtClean="0"/>
              <a:t>Rejetées</a:t>
            </a:r>
            <a:r>
              <a:rPr lang="en-US" b="1" dirty="0" smtClean="0"/>
              <a:t> par les </a:t>
            </a:r>
            <a:r>
              <a:rPr lang="en-US" b="1" dirty="0" err="1" smtClean="0"/>
              <a:t>algorithmes</a:t>
            </a:r>
            <a:r>
              <a:rPr lang="en-US" b="1" dirty="0" smtClean="0"/>
              <a:t> </a:t>
            </a:r>
            <a:r>
              <a:rPr lang="en-US" b="1" dirty="0" err="1" smtClean="0"/>
              <a:t>courants</a:t>
            </a:r>
            <a:r>
              <a:rPr lang="en-US" b="1" dirty="0" smtClean="0"/>
              <a:t> du trigger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7E2E-90AD-4E85-AF6C-FA29CE9052C0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Pauline Gagnon, 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cxnSp>
        <p:nvCxnSpPr>
          <p:cNvPr id="9" name="Straight Connector 8"/>
          <p:cNvCxnSpPr>
            <a:stCxn id="3" idx="1"/>
            <a:endCxn id="3" idx="3"/>
          </p:cNvCxnSpPr>
          <p:nvPr/>
        </p:nvCxnSpPr>
        <p:spPr>
          <a:xfrm rot="10800000" flipH="1">
            <a:off x="0" y="3962400"/>
            <a:ext cx="449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7E2E-90AD-4E85-AF6C-FA29CE9052C0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Pauline Gagnon, 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Title 7"/>
          <p:cNvSpPr txBox="1">
            <a:spLocks noGrp="1"/>
          </p:cNvSpPr>
          <p:nvPr>
            <p:ph type="title"/>
          </p:nvPr>
        </p:nvSpPr>
        <p:spPr>
          <a:xfrm>
            <a:off x="533400" y="218182"/>
            <a:ext cx="8153400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Recherche</a:t>
            </a:r>
            <a:r>
              <a:rPr lang="en-US" sz="3200" b="1" dirty="0" smtClean="0"/>
              <a:t> du Higgs NMSSM à D0</a:t>
            </a:r>
            <a:br>
              <a:rPr lang="en-US" sz="3200" b="1" dirty="0" smtClean="0"/>
            </a:br>
            <a:r>
              <a:rPr lang="en-US" sz="3200" b="1" dirty="0" smtClean="0"/>
              <a:t> h →</a:t>
            </a:r>
            <a:r>
              <a:rPr lang="en-US" sz="3200" b="1" dirty="0" err="1" smtClean="0"/>
              <a:t>aa</a:t>
            </a:r>
            <a:r>
              <a:rPr lang="en-US" sz="3200" b="1" dirty="0" smtClean="0"/>
              <a:t>→ </a:t>
            </a:r>
            <a:r>
              <a:rPr lang="el-GR" sz="3200" b="1" dirty="0" smtClean="0"/>
              <a:t>μμ</a:t>
            </a:r>
            <a:r>
              <a:rPr lang="en-US" sz="3200" b="1" dirty="0" smtClean="0"/>
              <a:t> </a:t>
            </a:r>
            <a:r>
              <a:rPr lang="el-GR" sz="3200" b="1" dirty="0" smtClean="0"/>
              <a:t>μμ</a:t>
            </a:r>
            <a:r>
              <a:rPr lang="en-US" sz="3200" b="1" dirty="0" smtClean="0"/>
              <a:t> et h →</a:t>
            </a:r>
            <a:r>
              <a:rPr lang="en-US" sz="3200" b="1" dirty="0" err="1" smtClean="0"/>
              <a:t>aa</a:t>
            </a:r>
            <a:r>
              <a:rPr lang="en-US" sz="3200" b="1" dirty="0" smtClean="0"/>
              <a:t>→ </a:t>
            </a:r>
            <a:r>
              <a:rPr lang="el-GR" sz="3200" b="1" dirty="0" smtClean="0"/>
              <a:t>μμ</a:t>
            </a:r>
            <a:r>
              <a:rPr lang="en-US" sz="3200" b="1" dirty="0" smtClean="0"/>
              <a:t> </a:t>
            </a:r>
            <a:r>
              <a:rPr lang="el-GR" sz="3200" b="1" dirty="0" smtClean="0">
                <a:latin typeface="Calibri"/>
              </a:rPr>
              <a:t>ττ</a:t>
            </a:r>
            <a:endParaRPr lang="en-US" sz="3200" b="1" dirty="0" smtClean="0">
              <a:latin typeface="Brush Script MT" pitchFamily="66" charset="0"/>
            </a:endParaRPr>
          </a:p>
        </p:txBody>
      </p:sp>
      <p:pic>
        <p:nvPicPr>
          <p:cNvPr id="9" name="Picture 8" descr="D0-htoaatomu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33600"/>
            <a:ext cx="4707462" cy="4343400"/>
          </a:xfrm>
          <a:prstGeom prst="rect">
            <a:avLst/>
          </a:prstGeom>
        </p:spPr>
      </p:pic>
      <p:pic>
        <p:nvPicPr>
          <p:cNvPr id="11" name="Content Placeholder 7" descr="D0-haamutau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85473"/>
            <a:ext cx="4419600" cy="3634327"/>
          </a:xfrm>
        </p:spPr>
      </p:pic>
      <p:sp>
        <p:nvSpPr>
          <p:cNvPr id="12" name="TextBox 11"/>
          <p:cNvSpPr txBox="1"/>
          <p:nvPr/>
        </p:nvSpPr>
        <p:spPr>
          <a:xfrm>
            <a:off x="381000" y="14478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Recherche</a:t>
            </a:r>
            <a:r>
              <a:rPr lang="en-US" dirty="0" smtClean="0"/>
              <a:t> de </a:t>
            </a:r>
            <a:r>
              <a:rPr lang="en-US" dirty="0" err="1" smtClean="0"/>
              <a:t>deux</a:t>
            </a:r>
            <a:r>
              <a:rPr lang="en-US" dirty="0" smtClean="0"/>
              <a:t> </a:t>
            </a:r>
            <a:r>
              <a:rPr lang="en-US" dirty="0" err="1" smtClean="0"/>
              <a:t>paires</a:t>
            </a:r>
            <a:r>
              <a:rPr lang="en-US" dirty="0" smtClean="0"/>
              <a:t> de muons </a:t>
            </a:r>
            <a:r>
              <a:rPr lang="en-US" dirty="0" err="1" smtClean="0"/>
              <a:t>isolés</a:t>
            </a:r>
            <a:r>
              <a:rPr lang="en-US" dirty="0" smtClean="0"/>
              <a:t> et </a:t>
            </a:r>
            <a:r>
              <a:rPr lang="en-US" dirty="0" err="1" smtClean="0"/>
              <a:t>rapprochés</a:t>
            </a:r>
            <a:r>
              <a:rPr lang="en-US" dirty="0" smtClean="0"/>
              <a:t>;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paire</a:t>
            </a:r>
            <a:r>
              <a:rPr lang="en-US" dirty="0" smtClean="0"/>
              <a:t> de muon </a:t>
            </a:r>
            <a:r>
              <a:rPr lang="en-US" dirty="0" err="1" smtClean="0"/>
              <a:t>étant</a:t>
            </a:r>
            <a:r>
              <a:rPr lang="en-US" dirty="0" smtClean="0"/>
              <a:t> un muon plus </a:t>
            </a:r>
            <a:r>
              <a:rPr lang="en-US" dirty="0" err="1" smtClean="0"/>
              <a:t>une</a:t>
            </a:r>
            <a:r>
              <a:rPr lang="en-US" dirty="0" smtClean="0"/>
              <a:t> trace </a:t>
            </a:r>
            <a:r>
              <a:rPr lang="en-US" dirty="0" err="1" smtClean="0"/>
              <a:t>l’accompagnant</a:t>
            </a:r>
            <a:r>
              <a:rPr lang="en-US" dirty="0" smtClean="0"/>
              <a:t> (</a:t>
            </a:r>
            <a:r>
              <a:rPr lang="en-US" dirty="0" err="1" smtClean="0"/>
              <a:t>résolution</a:t>
            </a:r>
            <a:r>
              <a:rPr lang="en-US" dirty="0" smtClean="0"/>
              <a:t> </a:t>
            </a:r>
            <a:r>
              <a:rPr lang="en-US" dirty="0" err="1" smtClean="0"/>
              <a:t>trop</a:t>
            </a:r>
            <a:r>
              <a:rPr lang="en-US" dirty="0" smtClean="0"/>
              <a:t> </a:t>
            </a:r>
            <a:r>
              <a:rPr lang="en-US" dirty="0" err="1" smtClean="0"/>
              <a:t>limitée</a:t>
            </a:r>
            <a:r>
              <a:rPr lang="en-US" dirty="0" smtClean="0"/>
              <a:t> pour les muons)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 err="1" smtClean="0"/>
              <a:t>Limites</a:t>
            </a:r>
            <a:r>
              <a:rPr lang="en-US" dirty="0" smtClean="0"/>
              <a:t> pour h</a:t>
            </a:r>
            <a:r>
              <a:rPr lang="el-GR" dirty="0" smtClean="0"/>
              <a:t>→</a:t>
            </a:r>
            <a:r>
              <a:rPr lang="en-US" dirty="0" err="1" smtClean="0"/>
              <a:t>aa</a:t>
            </a:r>
            <a:r>
              <a:rPr lang="el-GR" dirty="0" smtClean="0"/>
              <a:t>→μμ</a:t>
            </a:r>
            <a:r>
              <a:rPr lang="en-US" dirty="0" smtClean="0"/>
              <a:t> </a:t>
            </a:r>
            <a:r>
              <a:rPr lang="el-GR" dirty="0" smtClean="0"/>
              <a:t>μμ</a:t>
            </a:r>
            <a:r>
              <a:rPr lang="en-US" dirty="0" smtClean="0"/>
              <a:t> de D0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038600" cy="45259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err="1" smtClean="0"/>
              <a:t>Recherche</a:t>
            </a:r>
            <a:r>
              <a:rPr lang="en-US" dirty="0" smtClean="0"/>
              <a:t> </a:t>
            </a:r>
            <a:r>
              <a:rPr lang="en-US" dirty="0" err="1" smtClean="0"/>
              <a:t>similaire</a:t>
            </a:r>
            <a:r>
              <a:rPr lang="en-US" dirty="0" smtClean="0"/>
              <a:t> à 	h</a:t>
            </a:r>
            <a:r>
              <a:rPr lang="el-GR" dirty="0" smtClean="0"/>
              <a:t>→</a:t>
            </a:r>
            <a:r>
              <a:rPr lang="el-GR" b="1" dirty="0" smtClean="0"/>
              <a:t> </a:t>
            </a:r>
            <a:r>
              <a:rPr lang="el-GR" dirty="0" smtClean="0"/>
              <a:t>φφ</a:t>
            </a:r>
            <a:r>
              <a:rPr lang="el-GR" b="1" dirty="0" smtClean="0"/>
              <a:t> </a:t>
            </a:r>
            <a:r>
              <a:rPr lang="el-GR" dirty="0" smtClean="0"/>
              <a:t>→μμ</a:t>
            </a:r>
            <a:r>
              <a:rPr lang="en-US" dirty="0" smtClean="0"/>
              <a:t>         	</a:t>
            </a:r>
          </a:p>
          <a:p>
            <a:r>
              <a:rPr lang="en-US" dirty="0" err="1" smtClean="0"/>
              <a:t>Cherchent</a:t>
            </a:r>
            <a:r>
              <a:rPr lang="en-US" dirty="0" smtClean="0"/>
              <a:t> 2 </a:t>
            </a:r>
            <a:r>
              <a:rPr lang="en-US" dirty="0" err="1" smtClean="0"/>
              <a:t>paires</a:t>
            </a:r>
            <a:r>
              <a:rPr lang="en-US" dirty="0" smtClean="0"/>
              <a:t> de muons (</a:t>
            </a:r>
            <a:r>
              <a:rPr lang="en-US" dirty="0" err="1" smtClean="0"/>
              <a:t>muon+trace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Limite</a:t>
            </a:r>
            <a:r>
              <a:rPr lang="en-US" dirty="0" smtClean="0"/>
              <a:t> </a:t>
            </a:r>
            <a:r>
              <a:rPr lang="en-US" dirty="0" err="1" smtClean="0"/>
              <a:t>établie</a:t>
            </a:r>
            <a:r>
              <a:rPr lang="en-US" dirty="0" smtClean="0"/>
              <a:t> pour</a:t>
            </a:r>
          </a:p>
          <a:p>
            <a:pPr>
              <a:buNone/>
            </a:pPr>
            <a:r>
              <a:rPr lang="el-GR" dirty="0" smtClean="0"/>
              <a:t>σ</a:t>
            </a:r>
            <a:r>
              <a:rPr lang="en-US" dirty="0" smtClean="0"/>
              <a:t>(pp </a:t>
            </a:r>
            <a:r>
              <a:rPr lang="el-GR" dirty="0" smtClean="0"/>
              <a:t>→</a:t>
            </a:r>
            <a:r>
              <a:rPr lang="en-US" dirty="0" err="1" smtClean="0"/>
              <a:t>h+X</a:t>
            </a:r>
            <a:r>
              <a:rPr lang="en-US" dirty="0" smtClean="0"/>
              <a:t>) </a:t>
            </a:r>
            <a:r>
              <a:rPr lang="en-US" sz="2400" dirty="0" smtClean="0"/>
              <a:t>x</a:t>
            </a:r>
            <a:r>
              <a:rPr lang="en-US" dirty="0" smtClean="0"/>
              <a:t> BR(h</a:t>
            </a:r>
            <a:r>
              <a:rPr lang="el-GR" dirty="0" smtClean="0">
                <a:latin typeface="Calibri"/>
              </a:rPr>
              <a:t>→</a:t>
            </a:r>
            <a:r>
              <a:rPr lang="en-US" dirty="0" err="1" smtClean="0">
                <a:latin typeface="Calibri"/>
              </a:rPr>
              <a:t>aa</a:t>
            </a:r>
            <a:r>
              <a:rPr lang="en-US" dirty="0" smtClean="0">
                <a:latin typeface="Calibri"/>
              </a:rPr>
              <a:t>) </a:t>
            </a:r>
            <a:r>
              <a:rPr lang="en-US" sz="2400" dirty="0" smtClean="0">
                <a:latin typeface="Calibri"/>
              </a:rPr>
              <a:t>x</a:t>
            </a:r>
            <a:r>
              <a:rPr lang="en-US" dirty="0" smtClean="0">
                <a:latin typeface="Calibri"/>
              </a:rPr>
              <a:t> </a:t>
            </a:r>
            <a:r>
              <a:rPr lang="en-US" dirty="0" smtClean="0"/>
              <a:t>BR(a</a:t>
            </a:r>
            <a:r>
              <a:rPr lang="el-GR" dirty="0" smtClean="0"/>
              <a:t> →μμ</a:t>
            </a:r>
            <a:r>
              <a:rPr lang="en-US" dirty="0" smtClean="0"/>
              <a:t>)</a:t>
            </a:r>
            <a:r>
              <a:rPr lang="en-US" baseline="30000" dirty="0" smtClean="0"/>
              <a:t>2 </a:t>
            </a:r>
            <a:r>
              <a:rPr lang="en-US" dirty="0" smtClean="0"/>
              <a:t> ~ 10 </a:t>
            </a:r>
            <a:r>
              <a:rPr lang="en-US" dirty="0" err="1" smtClean="0"/>
              <a:t>fb</a:t>
            </a:r>
            <a:endParaRPr lang="en-US" dirty="0" smtClean="0"/>
          </a:p>
          <a:p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l-GR" dirty="0" smtClean="0"/>
              <a:t>σ</a:t>
            </a:r>
            <a:r>
              <a:rPr lang="en-US" dirty="0" smtClean="0"/>
              <a:t>(pp </a:t>
            </a:r>
            <a:r>
              <a:rPr lang="el-GR" dirty="0" smtClean="0"/>
              <a:t>→</a:t>
            </a:r>
            <a:r>
              <a:rPr lang="en-US" dirty="0" err="1" smtClean="0"/>
              <a:t>h+X</a:t>
            </a:r>
            <a:r>
              <a:rPr lang="en-US" dirty="0" smtClean="0"/>
              <a:t>) ~ 100 </a:t>
            </a:r>
            <a:r>
              <a:rPr lang="en-US" dirty="0" err="1" smtClean="0"/>
              <a:t>fb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alors</a:t>
            </a:r>
            <a:r>
              <a:rPr lang="en-US" dirty="0" smtClean="0"/>
              <a:t> BR(a</a:t>
            </a:r>
            <a:r>
              <a:rPr lang="el-GR" dirty="0" smtClean="0"/>
              <a:t> →μμ</a:t>
            </a:r>
            <a:r>
              <a:rPr lang="en-US" dirty="0" smtClean="0"/>
              <a:t>)  &lt; 10%    </a:t>
            </a:r>
            <a:r>
              <a:rPr lang="en-US" dirty="0" err="1" smtClean="0"/>
              <a:t>si</a:t>
            </a:r>
            <a:r>
              <a:rPr lang="en-US" dirty="0" smtClean="0"/>
              <a:t> BR(h</a:t>
            </a:r>
            <a:r>
              <a:rPr lang="el-GR" dirty="0" smtClean="0"/>
              <a:t>→</a:t>
            </a:r>
            <a:r>
              <a:rPr lang="en-US" dirty="0" err="1" smtClean="0"/>
              <a:t>aa</a:t>
            </a:r>
            <a:r>
              <a:rPr lang="en-US" dirty="0" smtClean="0"/>
              <a:t>) = 100%     </a:t>
            </a:r>
          </a:p>
          <a:p>
            <a:endParaRPr lang="en-US" dirty="0" smtClean="0"/>
          </a:p>
          <a:p>
            <a:pPr>
              <a:buNone/>
            </a:pPr>
            <a:endParaRPr lang="en-US" baseline="300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8" name="Content Placeholder 7" descr="D0-limi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38600" y="1600200"/>
            <a:ext cx="5185224" cy="4109093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7E2E-90AD-4E85-AF6C-FA29CE9052C0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Pauline Gagnon, 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600" dirty="0" smtClean="0"/>
              <a:t>Première </a:t>
            </a:r>
            <a:r>
              <a:rPr lang="en-US" sz="3600" dirty="0" err="1" smtClean="0"/>
              <a:t>tentatives</a:t>
            </a:r>
            <a:r>
              <a:rPr lang="en-US" sz="3600" dirty="0" smtClean="0"/>
              <a:t> avec des </a:t>
            </a:r>
            <a:r>
              <a:rPr lang="en-US" sz="3600" dirty="0" err="1" smtClean="0"/>
              <a:t>gerbes</a:t>
            </a:r>
            <a:r>
              <a:rPr lang="en-US" sz="3600" dirty="0" smtClean="0"/>
              <a:t> de leptons </a:t>
            </a:r>
            <a:r>
              <a:rPr lang="en-US" sz="3600" dirty="0" err="1" smtClean="0"/>
              <a:t>dans</a:t>
            </a:r>
            <a:r>
              <a:rPr lang="en-US" sz="3600" dirty="0" smtClean="0"/>
              <a:t> ATLAS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3200400" cy="47244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H </a:t>
            </a:r>
            <a:r>
              <a:rPr lang="en-US" sz="2400" dirty="0" smtClean="0">
                <a:latin typeface="Calibri"/>
              </a:rPr>
              <a:t>→ </a:t>
            </a:r>
            <a:r>
              <a:rPr lang="el-GR" sz="2400" dirty="0" smtClean="0">
                <a:latin typeface="Calibri"/>
              </a:rPr>
              <a:t>φφ</a:t>
            </a:r>
            <a:r>
              <a:rPr lang="en-US" sz="2400" dirty="0" smtClean="0">
                <a:latin typeface="Calibri"/>
              </a:rPr>
              <a:t> </a:t>
            </a:r>
            <a:r>
              <a:rPr lang="el-GR" sz="2400" dirty="0" smtClean="0">
                <a:latin typeface="Calibri"/>
              </a:rPr>
              <a:t>→</a:t>
            </a:r>
            <a:r>
              <a:rPr lang="en-US" sz="2400" dirty="0" smtClean="0">
                <a:latin typeface="Calibri"/>
              </a:rPr>
              <a:t> </a:t>
            </a:r>
            <a:r>
              <a:rPr lang="el-GR" sz="2400" dirty="0" smtClean="0">
                <a:latin typeface="Calibri"/>
              </a:rPr>
              <a:t>μμ</a:t>
            </a:r>
            <a:r>
              <a:rPr lang="en-US" sz="2400" dirty="0" smtClean="0">
                <a:latin typeface="Calibri"/>
              </a:rPr>
              <a:t> </a:t>
            </a:r>
            <a:r>
              <a:rPr lang="el-GR" sz="2400" dirty="0" smtClean="0"/>
              <a:t>μμ</a:t>
            </a:r>
            <a:endParaRPr lang="en-US" sz="2400" dirty="0" smtClean="0">
              <a:latin typeface="Calibri"/>
            </a:endParaRPr>
          </a:p>
          <a:p>
            <a:pPr lvl="1"/>
            <a:r>
              <a:rPr lang="en-US" sz="1800" dirty="0" err="1" smtClean="0">
                <a:latin typeface="Calibri"/>
              </a:rPr>
              <a:t>Suivant</a:t>
            </a:r>
            <a:r>
              <a:rPr lang="en-US" sz="1800" dirty="0" smtClean="0">
                <a:latin typeface="Calibri"/>
              </a:rPr>
              <a:t> les </a:t>
            </a:r>
            <a:r>
              <a:rPr lang="en-US" sz="1800" dirty="0" err="1" smtClean="0">
                <a:latin typeface="Calibri"/>
              </a:rPr>
              <a:t>prédictions</a:t>
            </a:r>
            <a:r>
              <a:rPr lang="en-US" sz="1800" dirty="0" smtClean="0">
                <a:latin typeface="Calibri"/>
              </a:rPr>
              <a:t> de Matt </a:t>
            </a:r>
            <a:r>
              <a:rPr lang="en-US" sz="1800" dirty="0" err="1" smtClean="0">
                <a:latin typeface="Calibri"/>
              </a:rPr>
              <a:t>Strassler</a:t>
            </a:r>
            <a:endParaRPr lang="en-US" sz="1800" dirty="0" smtClean="0">
              <a:latin typeface="Calibri"/>
            </a:endParaRPr>
          </a:p>
          <a:p>
            <a:pPr lvl="1"/>
            <a:r>
              <a:rPr lang="en-US" sz="1800" dirty="0" err="1" smtClean="0">
                <a:latin typeface="Calibri"/>
              </a:rPr>
              <a:t>m</a:t>
            </a:r>
            <a:r>
              <a:rPr lang="en-US" sz="1800" baseline="-25000" dirty="0" err="1" smtClean="0">
                <a:latin typeface="Calibri"/>
              </a:rPr>
              <a:t>H</a:t>
            </a:r>
            <a:r>
              <a:rPr lang="en-US" sz="1800" dirty="0" smtClean="0">
                <a:latin typeface="Calibri"/>
              </a:rPr>
              <a:t> = 140 GeV</a:t>
            </a:r>
          </a:p>
          <a:p>
            <a:pPr lvl="1"/>
            <a:r>
              <a:rPr lang="en-US" sz="1800" dirty="0" smtClean="0">
                <a:latin typeface="Calibri"/>
              </a:rPr>
              <a:t>m</a:t>
            </a:r>
            <a:r>
              <a:rPr lang="el-GR" sz="1800" baseline="-25000" dirty="0" smtClean="0"/>
              <a:t>φ</a:t>
            </a:r>
            <a:r>
              <a:rPr lang="en-US" sz="1800" dirty="0" smtClean="0"/>
              <a:t> = 1 GeV</a:t>
            </a:r>
          </a:p>
          <a:p>
            <a:r>
              <a:rPr lang="en-US" sz="2400" dirty="0" smtClean="0"/>
              <a:t>Les </a:t>
            </a:r>
            <a:r>
              <a:rPr lang="el-GR" sz="2400" dirty="0" smtClean="0"/>
              <a:t>μ</a:t>
            </a:r>
            <a:r>
              <a:rPr lang="en-US" sz="2400" dirty="0" smtClean="0"/>
              <a:t> </a:t>
            </a:r>
            <a:r>
              <a:rPr lang="en-US" sz="2400" dirty="0" err="1" smtClean="0"/>
              <a:t>sont</a:t>
            </a:r>
            <a:r>
              <a:rPr lang="en-US" sz="2400" dirty="0" smtClean="0"/>
              <a:t> </a:t>
            </a:r>
            <a:r>
              <a:rPr lang="en-US" sz="2400" dirty="0" err="1" smtClean="0"/>
              <a:t>facilement</a:t>
            </a:r>
            <a:r>
              <a:rPr lang="en-US" sz="2400" dirty="0" smtClean="0"/>
              <a:t> </a:t>
            </a:r>
            <a:r>
              <a:rPr lang="en-US" sz="2400" dirty="0" err="1" smtClean="0"/>
              <a:t>trouvé</a:t>
            </a:r>
            <a:r>
              <a:rPr lang="en-US" sz="2400" dirty="0" smtClean="0"/>
              <a:t> et </a:t>
            </a:r>
            <a:r>
              <a:rPr lang="en-US" sz="2400" dirty="0" err="1" smtClean="0"/>
              <a:t>forment</a:t>
            </a:r>
            <a:r>
              <a:rPr lang="en-US" sz="2400" dirty="0" smtClean="0"/>
              <a:t> </a:t>
            </a:r>
            <a:r>
              <a:rPr lang="el-GR" sz="2400" dirty="0" smtClean="0"/>
              <a:t>φ</a:t>
            </a:r>
            <a:endParaRPr lang="en-US" sz="2400" dirty="0" smtClean="0"/>
          </a:p>
          <a:p>
            <a:r>
              <a:rPr lang="en-US" sz="2400" dirty="0" smtClean="0"/>
              <a:t>Les </a:t>
            </a:r>
            <a:r>
              <a:rPr lang="en-US" sz="2400" dirty="0" err="1" smtClean="0"/>
              <a:t>paires</a:t>
            </a:r>
            <a:r>
              <a:rPr lang="en-US" sz="2400" dirty="0" smtClean="0"/>
              <a:t> de muons les plus </a:t>
            </a:r>
            <a:r>
              <a:rPr lang="en-US" sz="2400" dirty="0" err="1" smtClean="0"/>
              <a:t>rapprochées</a:t>
            </a:r>
            <a:r>
              <a:rPr lang="en-US" sz="2400" dirty="0" smtClean="0"/>
              <a:t> </a:t>
            </a:r>
            <a:r>
              <a:rPr lang="en-US" sz="2400" dirty="0" err="1" smtClean="0"/>
              <a:t>donne</a:t>
            </a:r>
            <a:r>
              <a:rPr lang="en-US" sz="2400" dirty="0" smtClean="0"/>
              <a:t> la </a:t>
            </a:r>
            <a:r>
              <a:rPr lang="en-US" sz="2400" dirty="0" err="1" smtClean="0"/>
              <a:t>bonne</a:t>
            </a:r>
            <a:r>
              <a:rPr lang="en-US" sz="2400" dirty="0" smtClean="0"/>
              <a:t> combo:</a:t>
            </a:r>
          </a:p>
          <a:p>
            <a:pPr algn="ctr">
              <a:buNone/>
            </a:pPr>
            <a:r>
              <a:rPr lang="el-GR" sz="2400" dirty="0" smtClean="0"/>
              <a:t>δ</a:t>
            </a:r>
            <a:r>
              <a:rPr lang="en-US" sz="2400" dirty="0" smtClean="0"/>
              <a:t>r &lt; 0.2</a:t>
            </a:r>
          </a:p>
          <a:p>
            <a:pPr algn="ctr">
              <a:buNone/>
            </a:pPr>
            <a:r>
              <a:rPr lang="el-GR" sz="2400" dirty="0" smtClean="0"/>
              <a:t>δ</a:t>
            </a:r>
            <a:r>
              <a:rPr lang="en-US" sz="2400" dirty="0" smtClean="0"/>
              <a:t>r = √(</a:t>
            </a:r>
            <a:r>
              <a:rPr lang="el-GR" sz="2400" dirty="0" smtClean="0"/>
              <a:t>δη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+ </a:t>
            </a:r>
            <a:r>
              <a:rPr lang="el-GR" sz="2400" dirty="0" smtClean="0"/>
              <a:t>δ</a:t>
            </a:r>
            <a:r>
              <a:rPr lang="el-GR" sz="2000" dirty="0" smtClean="0"/>
              <a:t>φ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</a:t>
            </a:r>
          </a:p>
        </p:txBody>
      </p:sp>
      <p:pic>
        <p:nvPicPr>
          <p:cNvPr id="8" name="Content Placeholder 7" descr="c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657600" y="1220731"/>
            <a:ext cx="5419676" cy="5256269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7E2E-90AD-4E85-AF6C-FA29CE9052C0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Pauline Gagnon, 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05200" y="1219200"/>
            <a:ext cx="685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δ</a:t>
            </a:r>
            <a:r>
              <a:rPr lang="en-US" sz="2800" b="1" dirty="0" smtClean="0"/>
              <a:t>r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248400" y="1219200"/>
            <a:ext cx="685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δ</a:t>
            </a:r>
            <a:r>
              <a:rPr lang="en-US" sz="2800" b="1" dirty="0" smtClean="0"/>
              <a:t>φ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657600" y="3810000"/>
            <a:ext cx="685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δ</a:t>
            </a:r>
            <a:r>
              <a:rPr lang="en-US" sz="2800" b="1" dirty="0" smtClean="0"/>
              <a:t>η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324600" y="3810000"/>
            <a:ext cx="685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m</a:t>
            </a:r>
            <a:r>
              <a:rPr lang="en-US" sz="2800" b="1" baseline="-25000" dirty="0" err="1" smtClean="0"/>
              <a:t>φ</a:t>
            </a:r>
            <a:endParaRPr lang="en-US" sz="2800" b="1" baseline="-25000" dirty="0"/>
          </a:p>
        </p:txBody>
      </p:sp>
      <p:sp>
        <p:nvSpPr>
          <p:cNvPr id="14" name="TextBox 13"/>
          <p:cNvSpPr txBox="1"/>
          <p:nvPr/>
        </p:nvSpPr>
        <p:spPr>
          <a:xfrm rot="19504557">
            <a:off x="2118506" y="3225360"/>
            <a:ext cx="7511362" cy="1107996"/>
          </a:xfrm>
          <a:prstGeom prst="rect">
            <a:avLst/>
          </a:prstGeom>
          <a:solidFill>
            <a:srgbClr val="FFFFCC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Très</a:t>
            </a:r>
            <a:r>
              <a:rPr lang="en-US" sz="6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66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préliminaire</a:t>
            </a:r>
            <a:r>
              <a:rPr lang="en-US" sz="6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endParaRPr lang="en-US" sz="6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c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9407" y="1524000"/>
            <a:ext cx="5329480" cy="4800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600" dirty="0" smtClean="0"/>
              <a:t>m</a:t>
            </a:r>
            <a:r>
              <a:rPr lang="el-GR" sz="3600" baseline="-25000" dirty="0" smtClean="0"/>
              <a:t>φ</a:t>
            </a:r>
            <a:r>
              <a:rPr lang="en-US" sz="3600" dirty="0" smtClean="0"/>
              <a:t> </a:t>
            </a:r>
            <a:r>
              <a:rPr lang="en-US" sz="3600" dirty="0" smtClean="0"/>
              <a:t>facile à </a:t>
            </a:r>
            <a:r>
              <a:rPr lang="en-US" sz="3600" dirty="0" err="1" smtClean="0"/>
              <a:t>reconstruire</a:t>
            </a:r>
            <a:r>
              <a:rPr lang="en-US" sz="3600" dirty="0" smtClean="0"/>
              <a:t> en s</a:t>
            </a:r>
            <a:r>
              <a:rPr lang="fr-CA" sz="3600" dirty="0" smtClean="0"/>
              <a:t>é</a:t>
            </a:r>
            <a:r>
              <a:rPr lang="en-US" sz="3600" dirty="0" err="1" smtClean="0"/>
              <a:t>lectionnant</a:t>
            </a:r>
            <a:r>
              <a:rPr lang="en-US" sz="3600" dirty="0" smtClean="0"/>
              <a:t> </a:t>
            </a:r>
            <a:r>
              <a:rPr lang="en-US" sz="3600" dirty="0" err="1" smtClean="0"/>
              <a:t>une</a:t>
            </a:r>
            <a:r>
              <a:rPr lang="en-US" sz="3600" dirty="0" smtClean="0"/>
              <a:t> </a:t>
            </a:r>
            <a:r>
              <a:rPr lang="en-US" sz="3600" dirty="0" err="1" smtClean="0"/>
              <a:t>paire</a:t>
            </a:r>
            <a:r>
              <a:rPr lang="en-US" sz="3600" dirty="0" smtClean="0"/>
              <a:t> de </a:t>
            </a:r>
            <a:r>
              <a:rPr lang="en-US" sz="3600" dirty="0" smtClean="0"/>
              <a:t>muon </a:t>
            </a:r>
            <a:r>
              <a:rPr lang="en-US" sz="3600" dirty="0" smtClean="0"/>
              <a:t>pairs in ATLAS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35E9-2981-4DC8-8A6E-3202D5F41192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Pauline Gagnon, 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20141652">
            <a:off x="1015117" y="3225360"/>
            <a:ext cx="7511362" cy="1107996"/>
          </a:xfrm>
          <a:prstGeom prst="rect">
            <a:avLst/>
          </a:prstGeom>
          <a:solidFill>
            <a:srgbClr val="FFFFCC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Très</a:t>
            </a:r>
            <a:r>
              <a:rPr lang="en-US" sz="6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66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préliminaire</a:t>
            </a:r>
            <a:r>
              <a:rPr lang="en-US" sz="6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endParaRPr lang="en-US" sz="6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5943600"/>
            <a:ext cx="685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m</a:t>
            </a:r>
            <a:r>
              <a:rPr lang="en-US" sz="2800" b="1" baseline="-25000" dirty="0" err="1" smtClean="0"/>
              <a:t>φ</a:t>
            </a:r>
            <a:endParaRPr lang="en-US" sz="2800" b="1" baseline="-25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09696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Problème</a:t>
            </a:r>
            <a:r>
              <a:rPr lang="en-US" dirty="0" smtClean="0"/>
              <a:t> principal </a:t>
            </a:r>
            <a:r>
              <a:rPr lang="en-US" dirty="0" err="1" smtClean="0"/>
              <a:t>dans</a:t>
            </a:r>
            <a:r>
              <a:rPr lang="en-US" dirty="0" smtClean="0"/>
              <a:t> ATLAS: trigger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44958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err="1" smtClean="0"/>
              <a:t>Ces</a:t>
            </a:r>
            <a:r>
              <a:rPr lang="en-US" dirty="0" smtClean="0"/>
              <a:t> </a:t>
            </a:r>
            <a:r>
              <a:rPr lang="en-US" dirty="0" err="1" smtClean="0"/>
              <a:t>évènements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rejetés</a:t>
            </a:r>
            <a:r>
              <a:rPr lang="en-US" dirty="0" smtClean="0"/>
              <a:t> par au second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1"/>
            <a:r>
              <a:rPr lang="en-US" dirty="0" smtClean="0"/>
              <a:t>Premier </a:t>
            </a:r>
            <a:r>
              <a:rPr lang="en-US" dirty="0" err="1" smtClean="0"/>
              <a:t>niveau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basé</a:t>
            </a:r>
            <a:r>
              <a:rPr lang="en-US" dirty="0" smtClean="0"/>
              <a:t> </a:t>
            </a:r>
            <a:r>
              <a:rPr lang="en-US" dirty="0" err="1" smtClean="0"/>
              <a:t>complètement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</a:t>
            </a:r>
            <a:r>
              <a:rPr lang="en-US" dirty="0" err="1" smtClean="0"/>
              <a:t>l’électronique</a:t>
            </a:r>
            <a:endParaRPr lang="en-US" dirty="0" smtClean="0"/>
          </a:p>
          <a:p>
            <a:pPr lvl="1"/>
            <a:r>
              <a:rPr lang="en-US" dirty="0" smtClean="0"/>
              <a:t>Les 2</a:t>
            </a:r>
            <a:r>
              <a:rPr lang="en-US" baseline="30000" dirty="0" smtClean="0"/>
              <a:t>ième</a:t>
            </a:r>
            <a:r>
              <a:rPr lang="en-US" dirty="0" smtClean="0"/>
              <a:t> et 3</a:t>
            </a:r>
            <a:r>
              <a:rPr lang="en-US" baseline="30000" dirty="0" smtClean="0"/>
              <a:t>ième</a:t>
            </a:r>
            <a:r>
              <a:rPr lang="en-US" dirty="0" smtClean="0"/>
              <a:t> </a:t>
            </a:r>
            <a:r>
              <a:rPr lang="en-US" dirty="0" err="1" smtClean="0"/>
              <a:t>niveaux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des </a:t>
            </a:r>
            <a:r>
              <a:rPr lang="en-US" dirty="0" err="1" smtClean="0"/>
              <a:t>logiciels</a:t>
            </a:r>
            <a:endParaRPr lang="en-US" dirty="0" smtClean="0"/>
          </a:p>
          <a:p>
            <a:r>
              <a:rPr lang="en-US" dirty="0" smtClean="0"/>
              <a:t>Il </a:t>
            </a:r>
            <a:r>
              <a:rPr lang="en-US" dirty="0" err="1" smtClean="0"/>
              <a:t>faut</a:t>
            </a:r>
            <a:r>
              <a:rPr lang="en-US" dirty="0" smtClean="0"/>
              <a:t> </a:t>
            </a:r>
            <a:r>
              <a:rPr lang="en-US" dirty="0" err="1" smtClean="0"/>
              <a:t>donc</a:t>
            </a:r>
            <a:r>
              <a:rPr lang="en-US" dirty="0" smtClean="0"/>
              <a:t> </a:t>
            </a:r>
            <a:r>
              <a:rPr lang="en-US" dirty="0" err="1" smtClean="0"/>
              <a:t>élaborer</a:t>
            </a:r>
            <a:r>
              <a:rPr lang="en-US" dirty="0" smtClean="0"/>
              <a:t> de nouveaux </a:t>
            </a:r>
            <a:r>
              <a:rPr lang="en-US" dirty="0" err="1" smtClean="0"/>
              <a:t>algorithmes</a:t>
            </a:r>
            <a:endParaRPr lang="en-US" dirty="0" smtClean="0"/>
          </a:p>
          <a:p>
            <a:pPr lvl="1"/>
            <a:r>
              <a:rPr lang="en-US" dirty="0" smtClean="0"/>
              <a:t>Environ 90% des muons </a:t>
            </a:r>
            <a:r>
              <a:rPr lang="en-US" dirty="0" err="1" smtClean="0"/>
              <a:t>passent</a:t>
            </a:r>
            <a:r>
              <a:rPr lang="en-US" dirty="0" smtClean="0"/>
              <a:t> le premier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1"/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seulement</a:t>
            </a:r>
            <a:r>
              <a:rPr lang="en-US" dirty="0" smtClean="0"/>
              <a:t> ~10%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retenus</a:t>
            </a:r>
            <a:r>
              <a:rPr lang="en-US" dirty="0" smtClean="0"/>
              <a:t> </a:t>
            </a:r>
            <a:r>
              <a:rPr lang="en-US" dirty="0" err="1" smtClean="0"/>
              <a:t>quand</a:t>
            </a:r>
            <a:r>
              <a:rPr lang="en-US" dirty="0" smtClean="0"/>
              <a:t> le </a:t>
            </a:r>
            <a:r>
              <a:rPr lang="en-US" dirty="0" err="1" smtClean="0"/>
              <a:t>système</a:t>
            </a:r>
            <a:r>
              <a:rPr lang="en-US" dirty="0" smtClean="0"/>
              <a:t> des muons </a:t>
            </a:r>
            <a:r>
              <a:rPr lang="en-US" dirty="0" err="1" smtClean="0"/>
              <a:t>tentent</a:t>
            </a:r>
            <a:r>
              <a:rPr lang="en-US" dirty="0" smtClean="0"/>
              <a:t> de </a:t>
            </a:r>
            <a:r>
              <a:rPr lang="en-US" dirty="0" err="1" smtClean="0"/>
              <a:t>mettre</a:t>
            </a:r>
            <a:r>
              <a:rPr lang="en-US" dirty="0" smtClean="0"/>
              <a:t> ensemble </a:t>
            </a:r>
            <a:r>
              <a:rPr lang="en-US" dirty="0" err="1" smtClean="0"/>
              <a:t>plusieurs</a:t>
            </a:r>
            <a:r>
              <a:rPr lang="en-US" dirty="0" smtClean="0"/>
              <a:t> segments avec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seule</a:t>
            </a:r>
            <a:r>
              <a:rPr lang="en-US" dirty="0" smtClean="0"/>
              <a:t> trace</a:t>
            </a:r>
          </a:p>
          <a:p>
            <a:pPr lvl="1"/>
            <a:r>
              <a:rPr lang="fr-CA" dirty="0" smtClean="0"/>
              <a:t>Ces nouveaux algorithmes devront être très sélectifs pour ne rien laisser passer d’autres et noyer le système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7E2E-90AD-4E85-AF6C-FA29CE9052C0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Pauline Gagnon, 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Tout </a:t>
            </a:r>
            <a:r>
              <a:rPr lang="en-US" dirty="0" err="1" smtClean="0"/>
              <a:t>reste</a:t>
            </a:r>
            <a:r>
              <a:rPr lang="en-US" dirty="0" smtClean="0"/>
              <a:t> à faire….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648200"/>
          </a:xfrm>
        </p:spPr>
        <p:txBody>
          <a:bodyPr/>
          <a:lstStyle/>
          <a:p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sujet</a:t>
            </a:r>
            <a:r>
              <a:rPr lang="en-US" dirty="0" smtClean="0"/>
              <a:t> </a:t>
            </a:r>
            <a:r>
              <a:rPr lang="en-US" dirty="0" err="1" smtClean="0"/>
              <a:t>n’a</a:t>
            </a:r>
            <a:r>
              <a:rPr lang="en-US" dirty="0" smtClean="0"/>
              <a:t> pas </a:t>
            </a:r>
            <a:r>
              <a:rPr lang="en-US" dirty="0" err="1" smtClean="0"/>
              <a:t>fini</a:t>
            </a:r>
            <a:r>
              <a:rPr lang="en-US" dirty="0" smtClean="0"/>
              <a:t> de faire </a:t>
            </a:r>
            <a:r>
              <a:rPr lang="en-US" dirty="0" err="1" smtClean="0"/>
              <a:t>couler</a:t>
            </a:r>
            <a:r>
              <a:rPr lang="en-US" dirty="0" smtClean="0"/>
              <a:t> </a:t>
            </a:r>
            <a:r>
              <a:rPr lang="en-US" dirty="0" err="1" smtClean="0"/>
              <a:t>l’encre</a:t>
            </a:r>
            <a:r>
              <a:rPr lang="en-US" dirty="0" smtClean="0"/>
              <a:t>!</a:t>
            </a:r>
          </a:p>
          <a:p>
            <a:r>
              <a:rPr lang="en-US" dirty="0" err="1" smtClean="0"/>
              <a:t>Mais</a:t>
            </a:r>
            <a:r>
              <a:rPr lang="en-US" dirty="0" smtClean="0"/>
              <a:t> des </a:t>
            </a:r>
            <a:r>
              <a:rPr lang="en-US" dirty="0" err="1" smtClean="0"/>
              <a:t>résultats</a:t>
            </a:r>
            <a:r>
              <a:rPr lang="en-US" dirty="0" smtClean="0"/>
              <a:t> </a:t>
            </a:r>
            <a:r>
              <a:rPr lang="en-US" dirty="0" err="1" smtClean="0"/>
              <a:t>expérimentaux</a:t>
            </a:r>
            <a:r>
              <a:rPr lang="en-US" dirty="0" smtClean="0"/>
              <a:t> </a:t>
            </a:r>
            <a:r>
              <a:rPr lang="en-US" dirty="0" err="1" smtClean="0"/>
              <a:t>seront</a:t>
            </a:r>
            <a:r>
              <a:rPr lang="en-US" dirty="0" smtClean="0"/>
              <a:t> </a:t>
            </a:r>
            <a:r>
              <a:rPr lang="en-US" dirty="0" err="1" smtClean="0"/>
              <a:t>très</a:t>
            </a:r>
            <a:r>
              <a:rPr lang="en-US" dirty="0" smtClean="0"/>
              <a:t> </a:t>
            </a:r>
            <a:r>
              <a:rPr lang="en-US" dirty="0" err="1" smtClean="0"/>
              <a:t>bientôt</a:t>
            </a:r>
            <a:r>
              <a:rPr lang="en-US" dirty="0" smtClean="0"/>
              <a:t> </a:t>
            </a:r>
            <a:r>
              <a:rPr lang="en-US" dirty="0" err="1" smtClean="0"/>
              <a:t>disponibles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Venant</a:t>
            </a:r>
            <a:r>
              <a:rPr lang="en-US" dirty="0" smtClean="0"/>
              <a:t> de </a:t>
            </a:r>
            <a:r>
              <a:rPr lang="en-US" dirty="0" err="1" smtClean="0"/>
              <a:t>l’astrophysique</a:t>
            </a:r>
            <a:r>
              <a:rPr lang="en-US" dirty="0" smtClean="0"/>
              <a:t>, </a:t>
            </a:r>
            <a:r>
              <a:rPr lang="en-US" dirty="0" err="1" smtClean="0"/>
              <a:t>surtout</a:t>
            </a:r>
            <a:r>
              <a:rPr lang="en-US" dirty="0" smtClean="0"/>
              <a:t> de Fermi</a:t>
            </a:r>
          </a:p>
          <a:p>
            <a:pPr lvl="1"/>
            <a:r>
              <a:rPr lang="en-US" dirty="0" err="1" smtClean="0"/>
              <a:t>Venant</a:t>
            </a:r>
            <a:r>
              <a:rPr lang="en-US" dirty="0" smtClean="0"/>
              <a:t>  du </a:t>
            </a:r>
            <a:r>
              <a:rPr lang="en-US" dirty="0" err="1" smtClean="0"/>
              <a:t>Tevatron</a:t>
            </a:r>
            <a:r>
              <a:rPr lang="en-US" dirty="0" smtClean="0"/>
              <a:t> et du LHC</a:t>
            </a:r>
          </a:p>
          <a:p>
            <a:pPr lvl="1"/>
            <a:r>
              <a:rPr lang="en-US" dirty="0" smtClean="0"/>
              <a:t>de Babar/Belle</a:t>
            </a:r>
          </a:p>
          <a:p>
            <a:pPr lvl="1"/>
            <a:r>
              <a:rPr lang="en-US" dirty="0" smtClean="0"/>
              <a:t>Et </a:t>
            </a:r>
            <a:r>
              <a:rPr lang="en-US" dirty="0" err="1" smtClean="0"/>
              <a:t>même</a:t>
            </a:r>
            <a:r>
              <a:rPr lang="en-US" dirty="0" smtClean="0"/>
              <a:t> des </a:t>
            </a:r>
            <a:r>
              <a:rPr lang="en-US" dirty="0" err="1" smtClean="0"/>
              <a:t>expériences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g-2 </a:t>
            </a:r>
          </a:p>
          <a:p>
            <a:r>
              <a:rPr lang="fr-CA" dirty="0" smtClean="0"/>
              <a:t>C’est un domaine prometteur qu’il faut garder à l’</a:t>
            </a:r>
            <a:r>
              <a:rPr lang="fr-CA" dirty="0" err="1" smtClean="0"/>
              <a:t>oeil</a:t>
            </a:r>
            <a:endParaRPr lang="fr-CA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7E2E-90AD-4E85-AF6C-FA29CE9052C0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Pauline Gagnon, 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/>
              <a:t>Pis</a:t>
            </a:r>
            <a:r>
              <a:rPr lang="en-US" dirty="0" smtClean="0"/>
              <a:t> l’</a:t>
            </a:r>
            <a:r>
              <a:rPr lang="fr-CA" dirty="0" smtClean="0"/>
              <a:t>orignal dans tout ça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7" name="Content Placeholder 6" descr="moos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3149" y="1600200"/>
            <a:ext cx="4635839" cy="435848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35E9-2981-4DC8-8A6E-3202D5F41192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Pauline Gagnon, 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matière</a:t>
            </a:r>
            <a:r>
              <a:rPr lang="en-US" dirty="0" smtClean="0"/>
              <a:t> </a:t>
            </a:r>
            <a:r>
              <a:rPr lang="en-US" dirty="0" err="1" smtClean="0"/>
              <a:t>cachée</a:t>
            </a:r>
            <a:r>
              <a:rPr lang="en-US" dirty="0" smtClean="0"/>
              <a:t> </a:t>
            </a:r>
            <a:r>
              <a:rPr lang="en-US" dirty="0" err="1" smtClean="0"/>
              <a:t>peut</a:t>
            </a:r>
            <a:r>
              <a:rPr lang="en-US" dirty="0" smtClean="0"/>
              <a:t> </a:t>
            </a:r>
            <a:r>
              <a:rPr lang="en-US" dirty="0" err="1" smtClean="0"/>
              <a:t>être</a:t>
            </a:r>
            <a:r>
              <a:rPr lang="en-US" dirty="0" smtClean="0"/>
              <a:t> </a:t>
            </a:r>
            <a:r>
              <a:rPr lang="en-US" dirty="0" err="1" smtClean="0"/>
              <a:t>vue</a:t>
            </a:r>
            <a:r>
              <a:rPr lang="en-US" dirty="0" smtClean="0"/>
              <a:t> </a:t>
            </a:r>
            <a:r>
              <a:rPr lang="en-US" dirty="0" err="1" smtClean="0"/>
              <a:t>grâce</a:t>
            </a:r>
            <a:r>
              <a:rPr lang="en-US" dirty="0" smtClean="0"/>
              <a:t> à </a:t>
            </a:r>
            <a:r>
              <a:rPr lang="en-US" dirty="0" err="1" smtClean="0"/>
              <a:t>l’effet</a:t>
            </a:r>
            <a:r>
              <a:rPr lang="en-US" dirty="0" smtClean="0"/>
              <a:t> de </a:t>
            </a:r>
            <a:r>
              <a:rPr lang="en-US" dirty="0" err="1" smtClean="0"/>
              <a:t>lentille</a:t>
            </a:r>
            <a:r>
              <a:rPr lang="en-US" dirty="0" smtClean="0"/>
              <a:t> </a:t>
            </a:r>
            <a:r>
              <a:rPr lang="en-US" dirty="0" err="1" smtClean="0"/>
              <a:t>graviationnelle</a:t>
            </a:r>
            <a:endParaRPr lang="en-US" dirty="0"/>
          </a:p>
        </p:txBody>
      </p:sp>
      <p:pic>
        <p:nvPicPr>
          <p:cNvPr id="9" name="Content Placeholder 8" descr="bullet-cluster-lens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524000"/>
            <a:ext cx="5029382" cy="35814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35E9-2981-4DC8-8A6E-3202D5F41192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Pauline Gagnon, 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410200" y="1600200"/>
            <a:ext cx="36576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Voici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même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évènement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vu par Hubble via “gravitational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lensing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La </a:t>
            </a:r>
            <a:r>
              <a:rPr lang="en-US" sz="3200" dirty="0" err="1" smtClean="0"/>
              <a:t>matière</a:t>
            </a:r>
            <a:r>
              <a:rPr lang="en-US" sz="3200" dirty="0" smtClean="0"/>
              <a:t> </a:t>
            </a:r>
            <a:r>
              <a:rPr lang="fr-CA" sz="3200" dirty="0" smtClean="0"/>
              <a:t>noire de chaque amas galactique passe à travers l’autre sans interagir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aseline="0" dirty="0" smtClean="0"/>
              <a:t>On </a:t>
            </a:r>
            <a:r>
              <a:rPr lang="en-US" sz="3200" baseline="0" dirty="0" err="1" smtClean="0"/>
              <a:t>voit</a:t>
            </a:r>
            <a:r>
              <a:rPr lang="en-US" sz="3200" baseline="0" dirty="0" smtClean="0"/>
              <a:t> </a:t>
            </a:r>
            <a:r>
              <a:rPr lang="en-US" sz="3200" baseline="0" dirty="0" err="1" smtClean="0"/>
              <a:t>ici</a:t>
            </a:r>
            <a:r>
              <a:rPr lang="en-US" sz="3200" baseline="0" dirty="0" smtClean="0"/>
              <a:t> les contours du champ </a:t>
            </a:r>
            <a:r>
              <a:rPr lang="en-US" sz="3200" baseline="0" dirty="0" err="1" smtClean="0"/>
              <a:t>gravitationel</a:t>
            </a:r>
            <a:r>
              <a:rPr lang="en-US" sz="3200" dirty="0" smtClean="0"/>
              <a:t> </a:t>
            </a:r>
            <a:r>
              <a:rPr lang="en-US" sz="3200" dirty="0" err="1" smtClean="0"/>
              <a:t>causé</a:t>
            </a:r>
            <a:r>
              <a:rPr lang="en-US" sz="3200" dirty="0" smtClean="0"/>
              <a:t> par la </a:t>
            </a:r>
            <a:r>
              <a:rPr lang="en-US" sz="3200" dirty="0" err="1" smtClean="0"/>
              <a:t>matière</a:t>
            </a:r>
            <a:r>
              <a:rPr lang="en-US" sz="3200" dirty="0" smtClean="0"/>
              <a:t> noire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quiv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0150" y="4743450"/>
            <a:ext cx="2847975" cy="150495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35E9-2981-4DC8-8A6E-3202D5F41192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Pauline Gagnon, 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Recette</a:t>
            </a:r>
            <a:r>
              <a:rPr lang="en-US" dirty="0" smtClean="0"/>
              <a:t> pour faire un </a:t>
            </a:r>
            <a:r>
              <a:rPr lang="en-US" dirty="0" err="1" smtClean="0"/>
              <a:t>orignal</a:t>
            </a:r>
            <a:r>
              <a:rPr lang="en-US" dirty="0" smtClean="0"/>
              <a:t> super-</a:t>
            </a:r>
            <a:r>
              <a:rPr lang="en-US" dirty="0" err="1" smtClean="0"/>
              <a:t>sombre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vallée</a:t>
            </a:r>
            <a:r>
              <a:rPr lang="en-US" dirty="0" smtClean="0"/>
              <a:t> </a:t>
            </a:r>
            <a:r>
              <a:rPr lang="en-US" dirty="0" err="1" smtClean="0"/>
              <a:t>cachée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52950" y="4694360"/>
            <a:ext cx="507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?</a:t>
            </a:r>
          </a:p>
          <a:p>
            <a:r>
              <a:rPr lang="en-US" sz="4000" b="1" dirty="0" smtClean="0"/>
              <a:t>=</a:t>
            </a:r>
            <a:endParaRPr lang="en-US" b="1" dirty="0"/>
          </a:p>
        </p:txBody>
      </p:sp>
      <p:pic>
        <p:nvPicPr>
          <p:cNvPr id="10" name="Picture 9" descr="moo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150" y="4770560"/>
            <a:ext cx="1543050" cy="14507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2847121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“</a:t>
            </a:r>
            <a:r>
              <a:rPr lang="en-US" sz="2400" b="1" dirty="0" err="1" smtClean="0"/>
              <a:t>Sombre</a:t>
            </a:r>
            <a:r>
              <a:rPr lang="en-US" sz="2400" b="1" dirty="0" smtClean="0"/>
              <a:t>” </a:t>
            </a:r>
            <a:r>
              <a:rPr lang="en-US" sz="2400" b="1" dirty="0" err="1" smtClean="0"/>
              <a:t>parce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qu’on</a:t>
            </a:r>
            <a:r>
              <a:rPr lang="en-US" sz="2400" b="1" dirty="0" smtClean="0"/>
              <a:t> a affaire à la </a:t>
            </a:r>
            <a:r>
              <a:rPr lang="en-US" sz="2400" b="1" dirty="0" err="1" smtClean="0"/>
              <a:t>matière</a:t>
            </a:r>
            <a:r>
              <a:rPr lang="en-US" sz="2400" b="1" dirty="0" smtClean="0"/>
              <a:t> noire…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2296259"/>
            <a:ext cx="8610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400" b="1" dirty="0" smtClean="0"/>
              <a:t>“Super” </a:t>
            </a:r>
            <a:r>
              <a:rPr lang="en-US" sz="2400" b="1" dirty="0" err="1" smtClean="0"/>
              <a:t>parce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c’est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associé</a:t>
            </a:r>
            <a:r>
              <a:rPr lang="en-US" sz="2400" b="1" dirty="0" smtClean="0"/>
              <a:t> à la </a:t>
            </a:r>
            <a:r>
              <a:rPr lang="en-US" sz="2400" b="1" dirty="0" err="1" smtClean="0"/>
              <a:t>SuperSymmétrie</a:t>
            </a:r>
            <a:endParaRPr lang="en-US" sz="28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228600" y="3326249"/>
            <a:ext cx="8686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400" b="1" dirty="0" smtClean="0"/>
              <a:t>Et </a:t>
            </a:r>
            <a:r>
              <a:rPr lang="en-US" sz="2400" b="1" dirty="0" err="1" smtClean="0"/>
              <a:t>l’orignal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parce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que</a:t>
            </a:r>
            <a:r>
              <a:rPr lang="en-US" sz="2400" b="1" dirty="0" smtClean="0"/>
              <a:t> “moose” </a:t>
            </a:r>
            <a:r>
              <a:rPr lang="en-US" sz="2400" b="1" dirty="0" err="1" smtClean="0"/>
              <a:t>ou</a:t>
            </a:r>
            <a:r>
              <a:rPr lang="en-US" sz="2400" b="1" dirty="0" smtClean="0"/>
              <a:t> “quiver”  </a:t>
            </a:r>
            <a:r>
              <a:rPr lang="en-US" sz="2400" b="1" dirty="0" err="1" smtClean="0"/>
              <a:t>désigne</a:t>
            </a:r>
            <a:r>
              <a:rPr lang="en-US" sz="2400" b="1" dirty="0" smtClean="0"/>
              <a:t> un </a:t>
            </a:r>
            <a:r>
              <a:rPr lang="en-US" sz="2400" b="1" dirty="0" err="1" smtClean="0"/>
              <a:t>diagramme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utilisé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dans</a:t>
            </a:r>
            <a:r>
              <a:rPr lang="en-US" sz="2400" b="1" dirty="0" smtClean="0"/>
              <a:t> les </a:t>
            </a:r>
            <a:r>
              <a:rPr lang="en-US" sz="2400" b="1" dirty="0" err="1" smtClean="0"/>
              <a:t>théories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jauge</a:t>
            </a:r>
            <a:r>
              <a:rPr lang="en-US" sz="2400" b="1" dirty="0" smtClean="0"/>
              <a:t> à cause de </a:t>
            </a:r>
            <a:r>
              <a:rPr lang="en-US" sz="2400" b="1" dirty="0" err="1" smtClean="0"/>
              <a:t>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ressemblance</a:t>
            </a:r>
            <a:r>
              <a:rPr lang="en-US" sz="2400" b="1" dirty="0" smtClean="0"/>
              <a:t> avec le panache d’un </a:t>
            </a:r>
            <a:r>
              <a:rPr lang="en-US" sz="2400" b="1" dirty="0" err="1" smtClean="0"/>
              <a:t>orignal</a:t>
            </a:r>
            <a:r>
              <a:rPr lang="en-US" sz="2400" b="1" dirty="0" smtClean="0"/>
              <a:t> (!) …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14478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La “</a:t>
            </a:r>
            <a:r>
              <a:rPr lang="en-US" sz="2400" b="1" dirty="0" err="1" smtClean="0"/>
              <a:t>Vallée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Cach</a:t>
            </a:r>
            <a:r>
              <a:rPr lang="fr-CA" sz="2400" b="1" dirty="0" err="1" smtClean="0"/>
              <a:t>ée</a:t>
            </a:r>
            <a:r>
              <a:rPr lang="en-US" sz="2400" b="1" dirty="0" smtClean="0"/>
              <a:t>”: </a:t>
            </a:r>
            <a:r>
              <a:rPr lang="en-US" sz="2400" b="1" dirty="0" err="1" smtClean="0"/>
              <a:t>parce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que</a:t>
            </a:r>
            <a:r>
              <a:rPr lang="en-US" sz="2400" b="1" dirty="0" smtClean="0"/>
              <a:t> tout </a:t>
            </a:r>
            <a:r>
              <a:rPr lang="en-US" sz="2400" b="1" dirty="0" err="1" smtClean="0"/>
              <a:t>ça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nécessite</a:t>
            </a:r>
            <a:r>
              <a:rPr lang="en-US" sz="2400" b="1" dirty="0" smtClean="0"/>
              <a:t> un monde </a:t>
            </a:r>
            <a:r>
              <a:rPr lang="en-US" sz="2400" b="1" dirty="0" err="1" smtClean="0"/>
              <a:t>parallèle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appelé</a:t>
            </a:r>
            <a:r>
              <a:rPr lang="en-US" sz="2400" b="1" dirty="0" smtClean="0"/>
              <a:t> “</a:t>
            </a:r>
            <a:r>
              <a:rPr lang="en-US" sz="2400" b="1" dirty="0" err="1" smtClean="0"/>
              <a:t>Vallée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Cach</a:t>
            </a:r>
            <a:r>
              <a:rPr lang="fr-CA" sz="2400" b="1" dirty="0" err="1" smtClean="0"/>
              <a:t>ée</a:t>
            </a:r>
            <a:r>
              <a:rPr lang="en-US" sz="2400" b="1" dirty="0" smtClean="0"/>
              <a:t>”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Mais</a:t>
            </a:r>
            <a:r>
              <a:rPr lang="en-US" dirty="0" smtClean="0"/>
              <a:t> le </a:t>
            </a:r>
            <a:r>
              <a:rPr lang="en-US" dirty="0" err="1" smtClean="0"/>
              <a:t>meileur</a:t>
            </a:r>
            <a:r>
              <a:rPr lang="en-US" dirty="0" smtClean="0"/>
              <a:t> </a:t>
            </a:r>
            <a:r>
              <a:rPr lang="en-US" dirty="0" err="1" smtClean="0"/>
              <a:t>moyen</a:t>
            </a:r>
            <a:r>
              <a:rPr lang="en-US" dirty="0" smtClean="0"/>
              <a:t> </a:t>
            </a:r>
            <a:r>
              <a:rPr lang="en-US" dirty="0" err="1" smtClean="0"/>
              <a:t>d’attrapper</a:t>
            </a:r>
            <a:r>
              <a:rPr lang="en-US" dirty="0" smtClean="0"/>
              <a:t> un </a:t>
            </a:r>
            <a:r>
              <a:rPr lang="en-US" dirty="0" err="1" smtClean="0"/>
              <a:t>orignal</a:t>
            </a:r>
            <a:r>
              <a:rPr lang="en-US" dirty="0" smtClean="0"/>
              <a:t>, à ATLAS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ailleurs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124200"/>
            <a:ext cx="8305800" cy="1143000"/>
          </a:xfrm>
        </p:spPr>
        <p:txBody>
          <a:bodyPr/>
          <a:lstStyle/>
          <a:p>
            <a:pPr algn="ctr">
              <a:buNone/>
            </a:pPr>
            <a:r>
              <a:rPr lang="en-US" sz="2800" dirty="0" smtClean="0"/>
              <a:t>… </a:t>
            </a:r>
            <a:r>
              <a:rPr lang="en-US" sz="2800" dirty="0" err="1" smtClean="0"/>
              <a:t>c’est</a:t>
            </a:r>
            <a:r>
              <a:rPr lang="en-US" sz="2800" dirty="0" smtClean="0"/>
              <a:t> encore de le caller</a:t>
            </a:r>
          </a:p>
          <a:p>
            <a:pPr algn="ctr">
              <a:buNone/>
            </a:pPr>
            <a:r>
              <a:rPr lang="en-US" sz="2000" dirty="0" smtClean="0"/>
              <a:t> </a:t>
            </a:r>
            <a:r>
              <a:rPr lang="en-US" sz="2000" u="sng" dirty="0" smtClean="0">
                <a:hlinkClick r:id="rId2"/>
              </a:rPr>
              <a:t>http://www.youtube.com/watch?v=29xM6VpXWl4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35E9-2981-4DC8-8A6E-3202D5F41192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Pauline Gagnon, 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8000" dirty="0" smtClean="0"/>
              <a:t>Extra</a:t>
            </a:r>
            <a:endParaRPr lang="en-US" sz="8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35E9-2981-4DC8-8A6E-3202D5F41192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Pauline Gagnon, 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Durée</a:t>
            </a:r>
            <a:r>
              <a:rPr lang="en-US" dirty="0" smtClean="0"/>
              <a:t> de vie et </a:t>
            </a:r>
            <a:r>
              <a:rPr lang="en-US" dirty="0" err="1" smtClean="0"/>
              <a:t>résolution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100" dirty="0" smtClean="0"/>
              <a:t>Lian-Tao Wang et al. arXiv:0901.0283v1 </a:t>
            </a:r>
            <a:endParaRPr lang="en-US" dirty="0"/>
          </a:p>
        </p:txBody>
      </p:sp>
      <p:pic>
        <p:nvPicPr>
          <p:cNvPr id="8" name="Content Placeholder 7" descr="decay-length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1676400"/>
            <a:ext cx="7620000" cy="1121491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7E2E-90AD-4E85-AF6C-FA29CE9052C0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Pauline Gagnon, 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2895600"/>
            <a:ext cx="8153400" cy="32932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Un boost </a:t>
            </a:r>
            <a:r>
              <a:rPr lang="en-US" sz="2400" b="1" dirty="0" err="1" smtClean="0"/>
              <a:t>typique</a:t>
            </a:r>
            <a:r>
              <a:rPr lang="en-US" sz="2400" b="1" dirty="0" smtClean="0"/>
              <a:t>: </a:t>
            </a:r>
            <a:r>
              <a:rPr lang="el-GR" sz="2400" b="1" dirty="0" smtClean="0"/>
              <a:t>γ</a:t>
            </a:r>
            <a:r>
              <a:rPr lang="en-US" sz="2400" b="1" dirty="0" smtClean="0"/>
              <a:t> </a:t>
            </a:r>
            <a:r>
              <a:rPr lang="en-US" sz="3600" b="1" baseline="-10000" dirty="0" smtClean="0"/>
              <a:t>~</a:t>
            </a:r>
            <a:r>
              <a:rPr lang="en-US" sz="2400" b="1" dirty="0" smtClean="0"/>
              <a:t> O(10), </a:t>
            </a:r>
            <a:r>
              <a:rPr lang="en-US" sz="2400" b="1" dirty="0" err="1" smtClean="0"/>
              <a:t>crée</a:t>
            </a:r>
            <a:r>
              <a:rPr lang="en-US" sz="2400" b="1" dirty="0" smtClean="0"/>
              <a:t> un vertex </a:t>
            </a:r>
            <a:r>
              <a:rPr lang="en-US" sz="2400" b="1" dirty="0" err="1" smtClean="0"/>
              <a:t>déplacé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</a:t>
            </a:r>
            <a:r>
              <a:rPr lang="en-US" sz="2400" b="1" dirty="0" smtClean="0"/>
              <a:t> </a:t>
            </a:r>
            <a:r>
              <a:rPr lang="el-GR" sz="2400" b="1" dirty="0" smtClean="0"/>
              <a:t>ε</a:t>
            </a:r>
            <a:r>
              <a:rPr lang="en-US" sz="2400" b="1" dirty="0" smtClean="0"/>
              <a:t> &lt; 10</a:t>
            </a:r>
            <a:r>
              <a:rPr lang="en-US" sz="2400" b="1" baseline="30000" dirty="0" smtClean="0"/>
              <a:t>-4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 invisible au début du LHC avec 200 pb</a:t>
            </a:r>
            <a:r>
              <a:rPr lang="en-US" sz="2400" b="1" baseline="30000" dirty="0" smtClean="0"/>
              <a:t>-1    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err="1" smtClean="0"/>
              <a:t>L’angle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d’ouverture</a:t>
            </a:r>
            <a:r>
              <a:rPr lang="en-US" sz="2400" b="1" dirty="0" smtClean="0"/>
              <a:t> entre les 2 leptons </a:t>
            </a:r>
            <a:r>
              <a:rPr lang="en-US" sz="2400" b="1" dirty="0" err="1" smtClean="0"/>
              <a:t>est</a:t>
            </a:r>
            <a:r>
              <a:rPr lang="en-US" sz="2400" b="1" dirty="0" smtClean="0"/>
              <a:t> </a:t>
            </a:r>
            <a:r>
              <a:rPr lang="el-GR" sz="2400" b="1" dirty="0" smtClean="0"/>
              <a:t>δ</a:t>
            </a:r>
            <a:r>
              <a:rPr lang="en-US" sz="2400" b="1" dirty="0" smtClean="0"/>
              <a:t>(</a:t>
            </a:r>
            <a:r>
              <a:rPr lang="el-GR" sz="2400" b="1" dirty="0" smtClean="0"/>
              <a:t>θ</a:t>
            </a:r>
            <a:r>
              <a:rPr lang="en-US" sz="2400" b="1" dirty="0" smtClean="0"/>
              <a:t>) </a:t>
            </a:r>
            <a:r>
              <a:rPr lang="en-US" sz="2400" b="1" baseline="-10000" dirty="0" smtClean="0"/>
              <a:t>~  </a:t>
            </a:r>
            <a:r>
              <a:rPr lang="en-US" sz="2400" b="1" dirty="0" smtClean="0"/>
              <a:t>m</a:t>
            </a:r>
            <a:r>
              <a:rPr lang="el-GR" sz="2400" b="1" baseline="-25000" dirty="0" smtClean="0"/>
              <a:t>γ</a:t>
            </a:r>
            <a:r>
              <a:rPr lang="en-US" sz="2400" b="1" baseline="-25000" dirty="0" smtClean="0"/>
              <a:t>’</a:t>
            </a:r>
            <a:r>
              <a:rPr lang="en-US" sz="2400" b="1" dirty="0" smtClean="0"/>
              <a:t>/</a:t>
            </a:r>
            <a:r>
              <a:rPr lang="en-US" sz="2400" b="1" dirty="0" err="1" smtClean="0"/>
              <a:t>p</a:t>
            </a:r>
            <a:r>
              <a:rPr lang="en-US" sz="2400" b="1" baseline="-25000" dirty="0" err="1" smtClean="0"/>
              <a:t>T</a:t>
            </a:r>
            <a:r>
              <a:rPr lang="en-US" sz="2400" b="1" baseline="-25000" dirty="0" smtClean="0"/>
              <a:t>  </a:t>
            </a:r>
            <a:r>
              <a:rPr lang="en-US" sz="2400" b="1" dirty="0" smtClean="0"/>
              <a:t>&lt; 0.1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</a:t>
            </a:r>
            <a:r>
              <a:rPr lang="en-US" sz="2400" b="1" dirty="0" err="1" smtClean="0"/>
              <a:t>Ce</a:t>
            </a:r>
            <a:r>
              <a:rPr lang="en-US" sz="2400" b="1" dirty="0" smtClean="0"/>
              <a:t> qui </a:t>
            </a:r>
            <a:r>
              <a:rPr lang="en-US" sz="2400" b="1" dirty="0" err="1" smtClean="0"/>
              <a:t>veut</a:t>
            </a:r>
            <a:r>
              <a:rPr lang="en-US" sz="2400" b="1" dirty="0" smtClean="0"/>
              <a:t> dire </a:t>
            </a:r>
            <a:r>
              <a:rPr lang="el-GR" sz="2400" b="1" dirty="0" smtClean="0"/>
              <a:t>Δ</a:t>
            </a:r>
            <a:r>
              <a:rPr lang="en-US" sz="2400" b="1" dirty="0" smtClean="0"/>
              <a:t>(</a:t>
            </a:r>
            <a:r>
              <a:rPr lang="el-GR" sz="2400" b="1" dirty="0" smtClean="0"/>
              <a:t>η</a:t>
            </a:r>
            <a:r>
              <a:rPr lang="en-US" sz="2400" b="1" dirty="0" smtClean="0"/>
              <a:t>) </a:t>
            </a:r>
            <a:r>
              <a:rPr lang="en-US" sz="2400" b="1" baseline="-10000" dirty="0" smtClean="0"/>
              <a:t>~ </a:t>
            </a:r>
            <a:r>
              <a:rPr lang="en-US" sz="2400" b="1" dirty="0" smtClean="0"/>
              <a:t>50 </a:t>
            </a:r>
            <a:r>
              <a:rPr lang="en-US" sz="2400" b="1" dirty="0" err="1" smtClean="0"/>
              <a:t>mrad</a:t>
            </a:r>
            <a:r>
              <a:rPr lang="en-US" sz="2400" b="1" dirty="0" smtClean="0"/>
              <a:t> à </a:t>
            </a:r>
            <a:r>
              <a:rPr lang="el-GR" sz="2400" b="1" dirty="0" smtClean="0"/>
              <a:t>θ</a:t>
            </a:r>
            <a:r>
              <a:rPr lang="en-US" sz="2400" b="1" dirty="0" smtClean="0"/>
              <a:t> </a:t>
            </a:r>
            <a:r>
              <a:rPr lang="en-US" sz="2400" b="1" baseline="-10000" dirty="0" smtClean="0"/>
              <a:t>~</a:t>
            </a:r>
            <a:r>
              <a:rPr lang="en-US" sz="2400" b="1" dirty="0" smtClean="0"/>
              <a:t> </a:t>
            </a:r>
            <a:r>
              <a:rPr lang="el-GR" sz="2400" b="1" dirty="0" smtClean="0"/>
              <a:t>π</a:t>
            </a:r>
            <a:r>
              <a:rPr lang="en-US" sz="2400" b="1" dirty="0" smtClean="0"/>
              <a:t>/2 </a:t>
            </a:r>
            <a:endParaRPr lang="en-US" sz="2400" b="1" baseline="-25000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ATLAS </a:t>
            </a:r>
            <a:r>
              <a:rPr lang="en-US" sz="2400" b="1" dirty="0" err="1" smtClean="0"/>
              <a:t>peut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distinguer</a:t>
            </a:r>
            <a:r>
              <a:rPr lang="en-US" sz="2400" b="1" dirty="0" smtClean="0"/>
              <a:t> 2 traces </a:t>
            </a:r>
            <a:r>
              <a:rPr lang="en-US" sz="2400" b="1" dirty="0" err="1" smtClean="0"/>
              <a:t>séparées</a:t>
            </a:r>
            <a:r>
              <a:rPr lang="en-US" sz="2400" b="1" dirty="0" smtClean="0"/>
              <a:t> de 1 </a:t>
            </a:r>
            <a:r>
              <a:rPr lang="en-US" sz="2400" b="1" dirty="0" err="1" smtClean="0"/>
              <a:t>mrad</a:t>
            </a:r>
            <a:r>
              <a:rPr lang="en-US" sz="2400" b="1" dirty="0" smtClean="0"/>
              <a:t>: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err="1" smtClean="0"/>
              <a:t>Résolution</a:t>
            </a:r>
            <a:r>
              <a:rPr lang="en-US" sz="2400" b="1" dirty="0" smtClean="0"/>
              <a:t> des Pixel : 100 </a:t>
            </a:r>
            <a:r>
              <a:rPr lang="el-GR" sz="2400" b="1" dirty="0" smtClean="0">
                <a:latin typeface="Calibri"/>
              </a:rPr>
              <a:t>μ</a:t>
            </a:r>
            <a:r>
              <a:rPr lang="en-US" sz="2400" b="1" dirty="0" smtClean="0"/>
              <a:t>m; </a:t>
            </a:r>
            <a:r>
              <a:rPr lang="en-US" sz="2400" b="1" dirty="0" err="1" smtClean="0"/>
              <a:t>dernière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couche</a:t>
            </a:r>
            <a:r>
              <a:rPr lang="en-US" sz="2400" b="1" dirty="0" smtClean="0"/>
              <a:t> à 12 cm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Encore plus facile à </a:t>
            </a:r>
            <a:r>
              <a:rPr lang="en-US" sz="2400" b="1" dirty="0" err="1" smtClean="0"/>
              <a:t>grande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rapidité</a:t>
            </a: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</a:t>
            </a:r>
            <a:r>
              <a:rPr lang="en-US" sz="2400" b="1" dirty="0" err="1" smtClean="0"/>
              <a:t>Pourrait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être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observé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dès</a:t>
            </a:r>
            <a:r>
              <a:rPr lang="en-US" sz="2400" b="1" dirty="0" smtClean="0"/>
              <a:t> le début du LHC avec </a:t>
            </a:r>
            <a:r>
              <a:rPr lang="el-GR" sz="2400" b="1" dirty="0" smtClean="0"/>
              <a:t>ε</a:t>
            </a:r>
            <a:r>
              <a:rPr lang="en-US" sz="2400" b="1" dirty="0" smtClean="0"/>
              <a:t> ≥ 10</a:t>
            </a:r>
            <a:r>
              <a:rPr lang="en-US" sz="2400" b="1" baseline="30000" dirty="0" smtClean="0"/>
              <a:t>-3</a:t>
            </a:r>
            <a:endParaRPr lang="en-US" sz="2400" b="1" dirty="0" smtClean="0"/>
          </a:p>
          <a:p>
            <a:pPr algn="ctr"/>
            <a:endParaRPr lang="en-US" sz="2400" b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Reach on </a:t>
            </a:r>
            <a:r>
              <a:rPr lang="el-GR" dirty="0" smtClean="0"/>
              <a:t>ε</a:t>
            </a:r>
            <a:r>
              <a:rPr lang="en-US" baseline="-25000" dirty="0" smtClean="0"/>
              <a:t>eff</a:t>
            </a:r>
            <a:r>
              <a:rPr lang="en-US" baseline="30000" dirty="0" smtClean="0"/>
              <a:t>2 </a:t>
            </a:r>
            <a:r>
              <a:rPr lang="en-US" dirty="0" smtClean="0"/>
              <a:t>from BaBar </a:t>
            </a:r>
            <a:r>
              <a:rPr lang="en-US" baseline="-10000" dirty="0" smtClean="0"/>
              <a:t>~</a:t>
            </a:r>
            <a:r>
              <a:rPr lang="en-US" dirty="0" smtClean="0"/>
              <a:t> 10</a:t>
            </a:r>
            <a:r>
              <a:rPr lang="en-US" baseline="30000" dirty="0" smtClean="0"/>
              <a:t>-3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preliminary work from Lian-Tao Wang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7E2E-90AD-4E85-AF6C-FA29CE9052C0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Pauline Gagnon, 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10" name="Picture 9" descr="babarrea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445509"/>
            <a:ext cx="6477000" cy="47425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38600" y="5943600"/>
            <a:ext cx="1295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</a:t>
            </a:r>
            <a:r>
              <a:rPr lang="el-GR" sz="2000" b="1" baseline="-25000" dirty="0" smtClean="0"/>
              <a:t>φ</a:t>
            </a:r>
            <a:r>
              <a:rPr lang="en-US" sz="2000" b="1" dirty="0" smtClean="0"/>
              <a:t> (GeV)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matière</a:t>
            </a:r>
            <a:r>
              <a:rPr lang="en-US" dirty="0" smtClean="0"/>
              <a:t> noire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elle</a:t>
            </a:r>
            <a:r>
              <a:rPr lang="en-US" dirty="0" smtClean="0"/>
              <a:t> </a:t>
            </a:r>
            <a:r>
              <a:rPr lang="en-US" dirty="0" err="1" smtClean="0"/>
              <a:t>interagit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très</a:t>
            </a:r>
            <a:r>
              <a:rPr lang="en-US" dirty="0" smtClean="0"/>
              <a:t> </a:t>
            </a:r>
            <a:r>
              <a:rPr lang="en-US" dirty="0" err="1" smtClean="0"/>
              <a:t>faiblement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35E9-2981-4DC8-8A6E-3202D5F41192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Pauline Gagnon, 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 descr="bullet-cluster-superimpos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52600"/>
            <a:ext cx="5225701" cy="3505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600201"/>
            <a:ext cx="3962400" cy="44958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Le </a:t>
            </a:r>
            <a:r>
              <a:rPr lang="en-US" dirty="0" err="1" smtClean="0"/>
              <a:t>gaz</a:t>
            </a:r>
            <a:r>
              <a:rPr lang="en-US" dirty="0" smtClean="0"/>
              <a:t> </a:t>
            </a:r>
            <a:r>
              <a:rPr lang="en-US" dirty="0" err="1" smtClean="0"/>
              <a:t>intergalactique</a:t>
            </a:r>
            <a:r>
              <a:rPr lang="en-US" dirty="0" smtClean="0"/>
              <a:t> </a:t>
            </a:r>
            <a:r>
              <a:rPr lang="en-US" dirty="0" err="1" smtClean="0"/>
              <a:t>lui</a:t>
            </a:r>
            <a:r>
              <a:rPr lang="en-US" dirty="0" smtClean="0"/>
              <a:t> </a:t>
            </a:r>
            <a:r>
              <a:rPr lang="en-US" dirty="0" err="1" smtClean="0"/>
              <a:t>interagit</a:t>
            </a:r>
            <a:r>
              <a:rPr lang="en-US" dirty="0" smtClean="0"/>
              <a:t> pendant </a:t>
            </a:r>
            <a:r>
              <a:rPr lang="en-US" dirty="0" err="1" smtClean="0"/>
              <a:t>que</a:t>
            </a:r>
            <a:r>
              <a:rPr lang="en-US" dirty="0" smtClean="0"/>
              <a:t> la </a:t>
            </a:r>
            <a:r>
              <a:rPr lang="en-US" dirty="0" err="1" smtClean="0"/>
              <a:t>matière</a:t>
            </a:r>
            <a:r>
              <a:rPr lang="en-US" dirty="0" smtClean="0"/>
              <a:t> noire </a:t>
            </a:r>
            <a:r>
              <a:rPr lang="en-US" dirty="0" err="1" smtClean="0"/>
              <a:t>poursuit</a:t>
            </a:r>
            <a:r>
              <a:rPr lang="en-US" dirty="0" smtClean="0"/>
              <a:t> son </a:t>
            </a:r>
            <a:r>
              <a:rPr lang="en-US" dirty="0" err="1" smtClean="0"/>
              <a:t>chemin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Les </a:t>
            </a:r>
            <a:r>
              <a:rPr lang="en-US" dirty="0" err="1" smtClean="0"/>
              <a:t>centres</a:t>
            </a:r>
            <a:r>
              <a:rPr lang="en-US" dirty="0" smtClean="0"/>
              <a:t> de </a:t>
            </a:r>
            <a:r>
              <a:rPr lang="en-US" dirty="0" err="1" smtClean="0"/>
              <a:t>gravité</a:t>
            </a:r>
            <a:r>
              <a:rPr lang="en-US" dirty="0" smtClean="0"/>
              <a:t> </a:t>
            </a:r>
            <a:r>
              <a:rPr lang="en-US" dirty="0" err="1" smtClean="0"/>
              <a:t>associés</a:t>
            </a:r>
            <a:r>
              <a:rPr lang="en-US" dirty="0" smtClean="0"/>
              <a:t> à la </a:t>
            </a:r>
            <a:r>
              <a:rPr lang="en-US" dirty="0" err="1" smtClean="0"/>
              <a:t>matière</a:t>
            </a:r>
            <a:r>
              <a:rPr lang="en-US" dirty="0" smtClean="0"/>
              <a:t> visible et à la </a:t>
            </a:r>
            <a:r>
              <a:rPr lang="en-US" dirty="0" err="1" smtClean="0"/>
              <a:t>matière</a:t>
            </a:r>
            <a:r>
              <a:rPr lang="en-US" dirty="0" smtClean="0"/>
              <a:t> noire ne coincident pas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qu’est</a:t>
            </a:r>
            <a:r>
              <a:rPr lang="en-US" dirty="0" smtClean="0"/>
              <a:t> </a:t>
            </a:r>
            <a:r>
              <a:rPr lang="en-US" dirty="0" err="1" smtClean="0"/>
              <a:t>donc</a:t>
            </a:r>
            <a:r>
              <a:rPr lang="en-US" dirty="0" smtClean="0"/>
              <a:t> </a:t>
            </a:r>
            <a:r>
              <a:rPr lang="en-US" dirty="0" err="1" smtClean="0"/>
              <a:t>cette</a:t>
            </a:r>
            <a:r>
              <a:rPr lang="en-US" dirty="0" smtClean="0"/>
              <a:t> </a:t>
            </a:r>
            <a:r>
              <a:rPr lang="en-US" dirty="0" err="1" smtClean="0"/>
              <a:t>matière</a:t>
            </a:r>
            <a:r>
              <a:rPr lang="en-US" dirty="0" smtClean="0"/>
              <a:t> noire?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Pourrait-elle</a:t>
            </a:r>
            <a:r>
              <a:rPr lang="en-US" dirty="0" smtClean="0"/>
              <a:t> se </a:t>
            </a:r>
            <a:r>
              <a:rPr lang="en-US" dirty="0" err="1" smtClean="0"/>
              <a:t>cacher</a:t>
            </a:r>
            <a:r>
              <a:rPr lang="en-US" dirty="0" smtClean="0"/>
              <a:t> derrière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série</a:t>
            </a:r>
            <a:r>
              <a:rPr lang="en-US" dirty="0" smtClean="0"/>
              <a:t> </a:t>
            </a:r>
            <a:r>
              <a:rPr lang="en-US" dirty="0" err="1" smtClean="0"/>
              <a:t>d’anomalies</a:t>
            </a:r>
            <a:r>
              <a:rPr lang="en-US" dirty="0" smtClean="0"/>
              <a:t> </a:t>
            </a:r>
            <a:r>
              <a:rPr lang="en-US" dirty="0" err="1" smtClean="0"/>
              <a:t>observées</a:t>
            </a:r>
            <a:r>
              <a:rPr lang="en-US" dirty="0" smtClean="0"/>
              <a:t> </a:t>
            </a:r>
            <a:r>
              <a:rPr lang="en-US" dirty="0" err="1" smtClean="0"/>
              <a:t>ces</a:t>
            </a:r>
            <a:r>
              <a:rPr lang="en-US" dirty="0" smtClean="0"/>
              <a:t> </a:t>
            </a:r>
            <a:r>
              <a:rPr lang="en-US" dirty="0" err="1" smtClean="0"/>
              <a:t>dernières</a:t>
            </a:r>
            <a:r>
              <a:rPr lang="en-US" dirty="0" smtClean="0"/>
              <a:t> </a:t>
            </a:r>
            <a:r>
              <a:rPr lang="en-US" dirty="0" err="1" smtClean="0"/>
              <a:t>années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7E2E-90AD-4E85-AF6C-FA29CE9052C0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Pauline Gagnon, 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600" dirty="0" smtClean="0"/>
              <a:t>On a </a:t>
            </a:r>
            <a:r>
              <a:rPr lang="en-US" sz="3600" dirty="0" err="1" smtClean="0"/>
              <a:t>dénombre</a:t>
            </a:r>
            <a:r>
              <a:rPr lang="en-US" sz="3600" dirty="0" smtClean="0"/>
              <a:t> six observations </a:t>
            </a:r>
            <a:r>
              <a:rPr lang="en-US" sz="3600" dirty="0" err="1" smtClean="0"/>
              <a:t>anormales</a:t>
            </a:r>
            <a:r>
              <a:rPr lang="en-US" sz="3600" dirty="0" smtClean="0"/>
              <a:t> et </a:t>
            </a:r>
            <a:r>
              <a:rPr lang="en-US" sz="3600" dirty="0" err="1" smtClean="0"/>
              <a:t>inexpliquées</a:t>
            </a:r>
            <a:r>
              <a:rPr lang="en-US" sz="3600" dirty="0" smtClean="0"/>
              <a:t> en  </a:t>
            </a:r>
            <a:r>
              <a:rPr lang="en-US" sz="3600" dirty="0" err="1" smtClean="0"/>
              <a:t>astrophysique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n-US" u="sng" dirty="0" smtClean="0"/>
              <a:t>Anomalies à </a:t>
            </a:r>
            <a:r>
              <a:rPr lang="en-US" u="sng" dirty="0" err="1" smtClean="0"/>
              <a:t>hautes</a:t>
            </a:r>
            <a:r>
              <a:rPr lang="en-US" u="sng" dirty="0" smtClean="0"/>
              <a:t> </a:t>
            </a:r>
            <a:r>
              <a:rPr lang="en-US" u="sng" dirty="0" err="1" smtClean="0"/>
              <a:t>énergies</a:t>
            </a:r>
            <a:endParaRPr lang="en-US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PAMELA/HEAT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ATIC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WMAP haze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EGRET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n-US" u="sng" dirty="0" smtClean="0"/>
              <a:t>Anomalies à basses </a:t>
            </a:r>
            <a:r>
              <a:rPr lang="en-US" u="sng" dirty="0" err="1" smtClean="0"/>
              <a:t>énergies</a:t>
            </a:r>
            <a:endParaRPr lang="en-US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INTEGRAL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DAMA/LIBRA</a:t>
            </a:r>
          </a:p>
          <a:p>
            <a:pPr marL="914400" lvl="1" indent="-51435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7E2E-90AD-4E85-AF6C-FA29CE9052C0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Pauline Gagnon, 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810000" cy="62484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1. </a:t>
            </a:r>
            <a:r>
              <a:rPr lang="en-US" sz="3600" dirty="0" err="1" smtClean="0"/>
              <a:t>L’observation</a:t>
            </a:r>
            <a:r>
              <a:rPr lang="en-US" sz="3600" dirty="0" smtClean="0"/>
              <a:t> de PAMELA/HEAT: </a:t>
            </a:r>
            <a:br>
              <a:rPr lang="en-US" sz="3600" dirty="0" smtClean="0"/>
            </a:br>
            <a:r>
              <a:rPr lang="en-US" sz="2000" dirty="0" smtClean="0"/>
              <a:t>(</a:t>
            </a:r>
            <a:r>
              <a:rPr lang="en-US" sz="2000" b="1" dirty="0" smtClean="0"/>
              <a:t>PAMELA</a:t>
            </a:r>
            <a:r>
              <a:rPr lang="en-US" sz="2000" dirty="0" smtClean="0"/>
              <a:t>: Payload for Antimatter Exploration and Light-nuclei Astrophysics)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- Flux </a:t>
            </a:r>
            <a:r>
              <a:rPr lang="en-US" sz="2700" dirty="0" err="1" smtClean="0"/>
              <a:t>anormal</a:t>
            </a:r>
            <a:r>
              <a:rPr lang="en-US" sz="2700" dirty="0" smtClean="0"/>
              <a:t> de positrons </a:t>
            </a:r>
            <a:r>
              <a:rPr lang="en-US" sz="2700" dirty="0" err="1" smtClean="0"/>
              <a:t>dans</a:t>
            </a:r>
            <a:r>
              <a:rPr lang="en-US" sz="2700" dirty="0" smtClean="0"/>
              <a:t> les </a:t>
            </a:r>
            <a:r>
              <a:rPr lang="en-US" sz="2700" dirty="0" err="1" smtClean="0"/>
              <a:t>rayons</a:t>
            </a:r>
            <a:r>
              <a:rPr lang="en-US" sz="2700" dirty="0" smtClean="0"/>
              <a:t> </a:t>
            </a:r>
            <a:r>
              <a:rPr lang="en-US" sz="2700" dirty="0" err="1" smtClean="0"/>
              <a:t>cosmiques</a:t>
            </a:r>
            <a:r>
              <a:rPr lang="en-US" sz="2700" dirty="0" smtClean="0"/>
              <a:t> </a:t>
            </a:r>
            <a:r>
              <a:rPr lang="el-GR" sz="2700" dirty="0" smtClean="0"/>
              <a:t>φ</a:t>
            </a:r>
            <a:r>
              <a:rPr lang="en-US" sz="2700" baseline="-25000" dirty="0" smtClean="0"/>
              <a:t>e</a:t>
            </a:r>
            <a:r>
              <a:rPr lang="en-US" sz="2700" baseline="4000" dirty="0" smtClean="0"/>
              <a:t>+</a:t>
            </a:r>
            <a:r>
              <a:rPr lang="en-US" sz="2700" dirty="0" smtClean="0"/>
              <a:t> / (</a:t>
            </a:r>
            <a:r>
              <a:rPr lang="el-GR" sz="2700" dirty="0" smtClean="0"/>
              <a:t>φ </a:t>
            </a:r>
            <a:r>
              <a:rPr lang="en-US" sz="2700" baseline="-25000" dirty="0" smtClean="0"/>
              <a:t>e</a:t>
            </a:r>
            <a:r>
              <a:rPr lang="en-US" sz="2700" baseline="4000" dirty="0" smtClean="0"/>
              <a:t>+</a:t>
            </a:r>
            <a:r>
              <a:rPr lang="en-US" sz="2700" dirty="0" smtClean="0"/>
              <a:t> + </a:t>
            </a:r>
            <a:r>
              <a:rPr lang="el-GR" sz="2700" dirty="0" smtClean="0"/>
              <a:t>φ </a:t>
            </a:r>
            <a:r>
              <a:rPr lang="en-US" sz="2700" baseline="-25000" dirty="0" smtClean="0"/>
              <a:t>e</a:t>
            </a:r>
            <a:r>
              <a:rPr lang="en-US" sz="2700" baseline="4000" dirty="0" smtClean="0"/>
              <a:t>-</a:t>
            </a:r>
            <a:r>
              <a:rPr lang="en-US" sz="2700" dirty="0" smtClean="0"/>
              <a:t>) à haute </a:t>
            </a:r>
            <a:r>
              <a:rPr lang="en-US" sz="2700" dirty="0" err="1" smtClean="0"/>
              <a:t>énergie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600" dirty="0" smtClean="0"/>
              <a:t>-</a:t>
            </a:r>
            <a:r>
              <a:rPr lang="en-US" sz="2700" dirty="0" smtClean="0"/>
              <a:t>première observation par HEAT; </a:t>
            </a:r>
            <a:r>
              <a:rPr lang="en-US" sz="2700" dirty="0" err="1" smtClean="0"/>
              <a:t>confirmé</a:t>
            </a:r>
            <a:r>
              <a:rPr lang="en-US" sz="2700" dirty="0" smtClean="0"/>
              <a:t> par PAMELA</a:t>
            </a:r>
            <a:br>
              <a:rPr lang="en-US" sz="2700" dirty="0" smtClean="0"/>
            </a:br>
            <a:r>
              <a:rPr lang="en-US" sz="2700" dirty="0" smtClean="0"/>
              <a:t>- </a:t>
            </a:r>
            <a:r>
              <a:rPr lang="en-US" sz="2700" dirty="0" err="1" smtClean="0"/>
              <a:t>rien</a:t>
            </a:r>
            <a:r>
              <a:rPr lang="en-US" sz="2700" dirty="0" smtClean="0"/>
              <a:t> de </a:t>
            </a:r>
            <a:r>
              <a:rPr lang="en-US" sz="2700" dirty="0" err="1" smtClean="0"/>
              <a:t>tel</a:t>
            </a:r>
            <a:r>
              <a:rPr lang="en-US" sz="2700" dirty="0" smtClean="0"/>
              <a:t> pour les protons</a:t>
            </a:r>
            <a:br>
              <a:rPr lang="en-US" sz="2700" dirty="0" smtClean="0"/>
            </a:br>
            <a:r>
              <a:rPr lang="en-US" sz="2700" dirty="0" smtClean="0"/>
              <a:t>- </a:t>
            </a:r>
            <a:r>
              <a:rPr lang="en-US" sz="2700" dirty="0" err="1" smtClean="0"/>
              <a:t>pourrait</a:t>
            </a:r>
            <a:r>
              <a:rPr lang="en-US" sz="2700" dirty="0" smtClean="0"/>
              <a:t> </a:t>
            </a:r>
            <a:r>
              <a:rPr lang="en-US" sz="2700" dirty="0" err="1" smtClean="0"/>
              <a:t>venir</a:t>
            </a:r>
            <a:r>
              <a:rPr lang="en-US" sz="2700" dirty="0" smtClean="0"/>
              <a:t> de pulsars,  </a:t>
            </a:r>
            <a:r>
              <a:rPr lang="en-US" sz="2700" dirty="0" err="1" smtClean="0"/>
              <a:t>ou</a:t>
            </a:r>
            <a:r>
              <a:rPr lang="en-US" sz="2700" dirty="0" smtClean="0"/>
              <a:t> </a:t>
            </a:r>
            <a:r>
              <a:rPr lang="en-US" sz="2700" dirty="0" err="1" smtClean="0"/>
              <a:t>rayons</a:t>
            </a:r>
            <a:r>
              <a:rPr lang="en-US" sz="2700" dirty="0" smtClean="0"/>
              <a:t> </a:t>
            </a:r>
            <a:r>
              <a:rPr lang="en-US" sz="2700" dirty="0" err="1" smtClean="0"/>
              <a:t>cosmiques</a:t>
            </a:r>
            <a:r>
              <a:rPr lang="en-US" sz="2700" dirty="0" smtClean="0"/>
              <a:t> </a:t>
            </a:r>
            <a:r>
              <a:rPr lang="en-US" sz="2700" dirty="0" err="1" smtClean="0"/>
              <a:t>interagissant</a:t>
            </a:r>
            <a:r>
              <a:rPr lang="en-US" sz="2700" dirty="0" smtClean="0"/>
              <a:t> avec le </a:t>
            </a:r>
            <a:r>
              <a:rPr lang="en-US" sz="2700" dirty="0" err="1" smtClean="0"/>
              <a:t>matériel</a:t>
            </a:r>
            <a:r>
              <a:rPr lang="en-US" sz="2700" dirty="0" smtClean="0"/>
              <a:t> </a:t>
            </a:r>
            <a:r>
              <a:rPr lang="en-US" sz="2700" dirty="0" err="1" smtClean="0"/>
              <a:t>intergalactique</a:t>
            </a:r>
            <a:r>
              <a:rPr lang="en-US" sz="2700" dirty="0" smtClean="0"/>
              <a:t> etc.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35E9-2981-4DC8-8A6E-3202D5F41192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Pauline Gagnon, 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 descr="Pame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609600"/>
            <a:ext cx="5410200" cy="5191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Pulsar or Dark Matter? </a:t>
            </a:r>
            <a:br>
              <a:rPr lang="en-US" dirty="0" smtClean="0"/>
            </a:br>
            <a:r>
              <a:rPr lang="en-US" dirty="0" smtClean="0"/>
              <a:t>Fermi may tell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600201"/>
            <a:ext cx="3505200" cy="44958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Flux </a:t>
            </a:r>
            <a:r>
              <a:rPr lang="en-US" dirty="0" err="1" smtClean="0"/>
              <a:t>venant</a:t>
            </a:r>
            <a:r>
              <a:rPr lang="en-US" dirty="0" smtClean="0"/>
              <a:t> de pulsars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charactérizsé</a:t>
            </a:r>
            <a:r>
              <a:rPr lang="en-US" dirty="0" smtClean="0"/>
              <a:t> par des </a:t>
            </a:r>
            <a:r>
              <a:rPr lang="en-US" dirty="0" err="1" smtClean="0"/>
              <a:t>paliers</a:t>
            </a:r>
            <a:endParaRPr lang="en-US" dirty="0" smtClean="0"/>
          </a:p>
          <a:p>
            <a:r>
              <a:rPr lang="en-US" dirty="0" err="1" smtClean="0"/>
              <a:t>Matière</a:t>
            </a:r>
            <a:r>
              <a:rPr lang="en-US" dirty="0" smtClean="0"/>
              <a:t> noire </a:t>
            </a:r>
            <a:r>
              <a:rPr lang="en-US" dirty="0" err="1" smtClean="0"/>
              <a:t>donnerait</a:t>
            </a:r>
            <a:r>
              <a:rPr lang="en-US" dirty="0" smtClean="0"/>
              <a:t> un </a:t>
            </a:r>
            <a:r>
              <a:rPr lang="en-US" dirty="0" err="1" smtClean="0"/>
              <a:t>spectre</a:t>
            </a:r>
            <a:r>
              <a:rPr lang="en-US" dirty="0" smtClean="0"/>
              <a:t> </a:t>
            </a:r>
            <a:r>
              <a:rPr lang="en-US" dirty="0" err="1" smtClean="0"/>
              <a:t>suivant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loi</a:t>
            </a:r>
            <a:r>
              <a:rPr lang="en-US" dirty="0" smtClean="0"/>
              <a:t> </a:t>
            </a:r>
            <a:r>
              <a:rPr lang="en-US" dirty="0" err="1" smtClean="0"/>
              <a:t>exponentielle</a:t>
            </a:r>
            <a:endParaRPr lang="en-US" dirty="0" smtClean="0"/>
          </a:p>
          <a:p>
            <a:r>
              <a:rPr lang="en-US" dirty="0" err="1" smtClean="0"/>
              <a:t>Malyshev</a:t>
            </a:r>
            <a:r>
              <a:rPr lang="en-US" dirty="0" smtClean="0"/>
              <a:t>, </a:t>
            </a:r>
            <a:r>
              <a:rPr lang="en-US" dirty="0" err="1" smtClean="0"/>
              <a:t>Cholis</a:t>
            </a:r>
            <a:r>
              <a:rPr lang="en-US" dirty="0" smtClean="0"/>
              <a:t> &amp; </a:t>
            </a:r>
            <a:r>
              <a:rPr lang="en-US" dirty="0" err="1" smtClean="0"/>
              <a:t>Gelfand</a:t>
            </a:r>
            <a:r>
              <a:rPr lang="en-US" dirty="0" smtClean="0"/>
              <a:t> </a:t>
            </a:r>
            <a:r>
              <a:rPr lang="en-US" dirty="0" err="1" smtClean="0"/>
              <a:t>ont</a:t>
            </a:r>
            <a:r>
              <a:rPr lang="en-US" dirty="0" smtClean="0"/>
              <a:t> </a:t>
            </a:r>
            <a:r>
              <a:rPr lang="en-US" dirty="0" err="1" smtClean="0"/>
              <a:t>suggéré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 Fermi </a:t>
            </a:r>
            <a:r>
              <a:rPr lang="en-US" dirty="0" err="1" smtClean="0"/>
              <a:t>pourrait</a:t>
            </a:r>
            <a:r>
              <a:rPr lang="en-US" dirty="0" smtClean="0"/>
              <a:t> faire la </a:t>
            </a:r>
            <a:r>
              <a:rPr lang="en-US" dirty="0" err="1" smtClean="0"/>
              <a:t>différence</a:t>
            </a:r>
            <a:r>
              <a:rPr lang="en-US" dirty="0" smtClean="0"/>
              <a:t> (arXiv:0903.1310 )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35E9-2981-4DC8-8A6E-3202D5F41192}" type="datetime1">
              <a:rPr lang="en-US" smtClean="0"/>
              <a:pPr/>
              <a:t>4/9/2009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Pauline Gagnon, 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 descr="pulsar-vs-D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5076825" cy="34194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53340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ATNF: catalog of all known pulsars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4866</TotalTime>
  <Words>2845</Words>
  <Application>Microsoft Office PowerPoint</Application>
  <PresentationFormat>On-screen Show (4:3)</PresentationFormat>
  <Paragraphs>418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Comment caller l’orignal super-sombre dans une vallée cachée</vt:lpstr>
      <vt:lpstr>Y a-t-il plus que le Modèle Standard?  Oui, et la matière noire en est la preuve</vt:lpstr>
      <vt:lpstr>Preuve de l’existence de la matière cachée:  “the bullet cluster”</vt:lpstr>
      <vt:lpstr>La matière cachée peut être vue grâce à l’effet de lentille graviationnelle</vt:lpstr>
      <vt:lpstr>La matière noire est bien là mais elle interagit que très faiblement</vt:lpstr>
      <vt:lpstr>Mais qu’est donc cette matière noire?  Pourrait-elle se cacher derrière une série d’anomalies observées ces dernières années?</vt:lpstr>
      <vt:lpstr>On a dénombre six observations anormales et inexpliquées en  astrophysique</vt:lpstr>
      <vt:lpstr>1. L’observation de PAMELA/HEAT:  (PAMELA: Payload for Antimatter Exploration and Light-nuclei Astrophysics) - Flux anormal de positrons dans les rayons cosmiques φe+ / (φ e+ + φ e-) à haute énergie -première observation par HEAT; confirmé par PAMELA - rien de tel pour les protons - pourrait venir de pulsars,  ou rayons cosmiques interagissant avec le matériel intergalactique etc.</vt:lpstr>
      <vt:lpstr>Pulsar or Dark Matter?  Fermi may tell</vt:lpstr>
      <vt:lpstr>2. L’anomalie d’ATIC:  (ATIC: Advanced Thin Ionization Calorimeter; balloon experiment above Antarctica) excès dans le spectre de rayons cosmiques pour les électrons entre 300-800 GeV  FERMI présentera sous peu ses résultats pour confirmer ou non cette observation</vt:lpstr>
      <vt:lpstr>Slide 11</vt:lpstr>
      <vt:lpstr>Premiers résultats de Fermi:   l’excès d’EGRET n’est pas confirmé</vt:lpstr>
      <vt:lpstr>Fermi et EGRET sont d’accord pour les données recueilies à large latitude mais pas au centre de la galaxie</vt:lpstr>
      <vt:lpstr>Dado et Dar pensent qu’ATIC est faux! arXiv:0903.0165v1</vt:lpstr>
      <vt:lpstr>Slide 15</vt:lpstr>
      <vt:lpstr>Slide 16</vt:lpstr>
      <vt:lpstr>Explication possible: “Excited dark matter”  (Finkbeiner and Weiner astro-ph/0702587)</vt:lpstr>
      <vt:lpstr>Diagrammes associés à la matière noire excitée</vt:lpstr>
      <vt:lpstr>Slide 19</vt:lpstr>
      <vt:lpstr>Collision inélastique de matière noire Inelastic dark matter scattering (see arXiv:0903.3941v1 pour un bon résumé)</vt:lpstr>
      <vt:lpstr>Ces anomalies ont-elles un point common?</vt:lpstr>
      <vt:lpstr>Modèle à taille unique</vt:lpstr>
      <vt:lpstr>Comment faire d’une pierre deux coups</vt:lpstr>
      <vt:lpstr> Théorie de la matière noire  </vt:lpstr>
      <vt:lpstr>Sommerfeld enhancement: </vt:lpstr>
      <vt:lpstr>Le modèle de la Vallée Cachée</vt:lpstr>
      <vt:lpstr>Matière noire et vallée cachée</vt:lpstr>
      <vt:lpstr>Mais comment φ a-t-il-pu nous échapper?</vt:lpstr>
      <vt:lpstr>Production et désintégrations pour e+e-  Essig, Schuster, Toro arXiv:0903.3941v1 SLAC, Stanford</vt:lpstr>
      <vt:lpstr>Cross-section in hadron collider: could be of order 1 pb for ε ~ 10-3</vt:lpstr>
      <vt:lpstr>Désintégrations typique de la matière noire  Lian-Tao Wang et al. arXiv:0901.0283v1</vt:lpstr>
      <vt:lpstr>Signatures: plusieurs modèles prédisent des gerbes de leptons</vt:lpstr>
      <vt:lpstr>Recherche du Higgs NMSSM à D0  h →aa→ μμ μμ et h →aa→ μμ ττ</vt:lpstr>
      <vt:lpstr>Limites pour h→aa→μμ μμ de D0</vt:lpstr>
      <vt:lpstr>Première tentatives avec des gerbes de leptons dans ATLAS </vt:lpstr>
      <vt:lpstr>mφ facile à reconstruire en sélectionnant une paire de muon pairs in ATLAS</vt:lpstr>
      <vt:lpstr>Problème principal dans ATLAS: trigger</vt:lpstr>
      <vt:lpstr>Tout reste à faire….</vt:lpstr>
      <vt:lpstr>Pis l’orignal dans tout ça?</vt:lpstr>
      <vt:lpstr> Recette pour faire un orignal super-sombre dans une vallée cachée</vt:lpstr>
      <vt:lpstr>Mais le meileur moyen d’attrapper un orignal, à ATLAS ou ailleurs…</vt:lpstr>
      <vt:lpstr>Slide 42</vt:lpstr>
      <vt:lpstr>Durée de vie et résolution  Lian-Tao Wang et al. arXiv:0901.0283v1 </vt:lpstr>
      <vt:lpstr>Reach on εeff2 from BaBar ~ 10-3 preliminary work from Lian-Tao Wang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pauline</cp:lastModifiedBy>
  <cp:revision>310</cp:revision>
  <dcterms:created xsi:type="dcterms:W3CDTF">2006-08-16T00:00:00Z</dcterms:created>
  <dcterms:modified xsi:type="dcterms:W3CDTF">2009-04-09T14:40:08Z</dcterms:modified>
</cp:coreProperties>
</file>