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45"/>
  </p:notesMasterIdLst>
  <p:sldIdLst>
    <p:sldId id="256" r:id="rId2"/>
    <p:sldId id="281" r:id="rId3"/>
    <p:sldId id="282" r:id="rId4"/>
    <p:sldId id="283" r:id="rId5"/>
    <p:sldId id="284" r:id="rId6"/>
    <p:sldId id="292" r:id="rId7"/>
    <p:sldId id="269" r:id="rId8"/>
    <p:sldId id="257" r:id="rId9"/>
    <p:sldId id="290" r:id="rId10"/>
    <p:sldId id="258" r:id="rId11"/>
    <p:sldId id="293" r:id="rId12"/>
    <p:sldId id="286" r:id="rId13"/>
    <p:sldId id="287" r:id="rId14"/>
    <p:sldId id="288" r:id="rId15"/>
    <p:sldId id="262" r:id="rId16"/>
    <p:sldId id="261" r:id="rId17"/>
    <p:sldId id="303" r:id="rId18"/>
    <p:sldId id="304" r:id="rId19"/>
    <p:sldId id="260" r:id="rId20"/>
    <p:sldId id="302" r:id="rId21"/>
    <p:sldId id="294" r:id="rId22"/>
    <p:sldId id="270" r:id="rId23"/>
    <p:sldId id="263" r:id="rId24"/>
    <p:sldId id="264" r:id="rId25"/>
    <p:sldId id="265" r:id="rId26"/>
    <p:sldId id="306" r:id="rId27"/>
    <p:sldId id="266" r:id="rId28"/>
    <p:sldId id="272" r:id="rId29"/>
    <p:sldId id="305" r:id="rId30"/>
    <p:sldId id="295" r:id="rId31"/>
    <p:sldId id="278" r:id="rId32"/>
    <p:sldId id="279" r:id="rId33"/>
    <p:sldId id="299" r:id="rId34"/>
    <p:sldId id="301" r:id="rId35"/>
    <p:sldId id="297" r:id="rId36"/>
    <p:sldId id="307" r:id="rId37"/>
    <p:sldId id="298" r:id="rId38"/>
    <p:sldId id="289" r:id="rId39"/>
    <p:sldId id="273" r:id="rId40"/>
    <p:sldId id="275" r:id="rId41"/>
    <p:sldId id="291" r:id="rId42"/>
    <p:sldId id="277" r:id="rId43"/>
    <p:sldId id="280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1D872F"/>
    <a:srgbClr val="66FF33"/>
    <a:srgbClr val="FFF8C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7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23F9F-44D9-4733-A254-1AB8EB9435FF}" type="datetimeFigureOut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BAA4E-EFAF-4821-9B46-E0950538D7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67E6E-C1C8-40AA-BAC5-3E9C8D0682D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C135-83E8-421D-8B6A-4507F87FE677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9E5E-244D-4C56-A8A6-BD45EBC3A75F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35E9-2981-4DC8-8A6E-3202D5F41192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867E-35A7-484C-97C9-08EF4A01F11C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E2E-90AD-4E85-AF6C-FA29CE9052C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3A68-B8BE-4EC4-A7E3-48D7354E4FEF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08D7-3021-4C9E-918F-CD38999B0F6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B9A8-4252-4A4A-9249-B78D3F1D7ED6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99C5-E5D4-4F90-AFEC-3173FA4E543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E193-9D31-414F-B6E7-F2BED7E236BF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56434-7C96-4EDA-B7A0-45028EB55791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29xM6VpXWl4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8229600" cy="18288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Call for a Superdark Moose in a Hidden Valley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8382000" cy="304800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Review of observed anomalies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 Introduction to a new “Theory of Dark Matter”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 Signatures at running or stalled colliders</a:t>
            </a:r>
          </a:p>
          <a:p>
            <a:pPr marL="342900" indent="-342900" algn="l"/>
            <a:endParaRPr lang="en-US" dirty="0" smtClean="0"/>
          </a:p>
          <a:p>
            <a:pPr marL="342900" indent="-342900" algn="r"/>
            <a:r>
              <a:rPr lang="en-US" sz="2400" b="1" dirty="0" smtClean="0"/>
              <a:t>Pauline Gagnon, Indiana University</a:t>
            </a:r>
            <a:endParaRPr lang="en-US" sz="2400" b="1" dirty="0"/>
          </a:p>
        </p:txBody>
      </p:sp>
      <p:pic>
        <p:nvPicPr>
          <p:cNvPr id="6" name="Picture 5" descr="moo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600200"/>
            <a:ext cx="1771650" cy="1665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2971800" cy="6477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2. The ATIC anomaly: </a:t>
            </a:r>
            <a:br>
              <a:rPr lang="en-US" dirty="0" smtClean="0"/>
            </a:br>
            <a:r>
              <a:rPr lang="en-US" sz="2000" dirty="0" smtClean="0"/>
              <a:t>(</a:t>
            </a:r>
            <a:r>
              <a:rPr lang="en-US" sz="2000" b="1" dirty="0" smtClean="0"/>
              <a:t>ATIC</a:t>
            </a:r>
            <a:r>
              <a:rPr lang="en-US" sz="2000" dirty="0" smtClean="0"/>
              <a:t>: Advanced Thin Ionization Calorimeter; balloon experiment above Antarctica)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600" dirty="0" smtClean="0"/>
              <a:t>excess in cosmic ray electron flux at 300-800 GeV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FERMI will soon release its data on this</a:t>
            </a:r>
            <a:endParaRPr lang="en-US" sz="3600" dirty="0"/>
          </a:p>
        </p:txBody>
      </p:sp>
      <p:pic>
        <p:nvPicPr>
          <p:cNvPr id="8" name="Content Placeholder 7" descr="ATI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29000" y="1371600"/>
            <a:ext cx="5528930" cy="3962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5791200"/>
            <a:ext cx="3581400" cy="334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1800" b="1" dirty="0" smtClean="0"/>
              <a:t>Nature 456, 362-365 (2008)</a:t>
            </a:r>
            <a:endParaRPr lang="en-US" sz="18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E2E-90AD-4E85-AF6C-FA29CE9052C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886200" y="304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38600" y="2286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ATIC           AMS          HEAT    </a:t>
            </a:r>
          </a:p>
          <a:p>
            <a:r>
              <a:rPr lang="en-US" dirty="0" smtClean="0"/>
              <a:t> BETS          PPB-BETS       emulsion chambers</a:t>
            </a:r>
          </a:p>
          <a:p>
            <a:r>
              <a:rPr lang="en-US" dirty="0" smtClean="0"/>
              <a:t> power-law spectrum          with solar modulation</a:t>
            </a:r>
            <a:endParaRPr lang="en-US" dirty="0"/>
          </a:p>
        </p:txBody>
      </p:sp>
      <p:sp>
        <p:nvSpPr>
          <p:cNvPr id="12" name="Isosceles Triangle 11"/>
          <p:cNvSpPr/>
          <p:nvPr/>
        </p:nvSpPr>
        <p:spPr>
          <a:xfrm>
            <a:off x="5791200" y="304800"/>
            <a:ext cx="152400" cy="1524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876800" y="609600"/>
            <a:ext cx="152400" cy="152400"/>
            <a:chOff x="6019800" y="304800"/>
            <a:chExt cx="152400" cy="152400"/>
          </a:xfrm>
        </p:grpSpPr>
        <p:cxnSp>
          <p:nvCxnSpPr>
            <p:cNvPr id="14" name="Straight Connector 13"/>
            <p:cNvCxnSpPr/>
            <p:nvPr/>
          </p:nvCxnSpPr>
          <p:spPr>
            <a:xfrm rot="16200000" flipH="1">
              <a:off x="6019800" y="304800"/>
              <a:ext cx="152400" cy="15240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6019800" y="304800"/>
              <a:ext cx="152400" cy="15240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Oval 17"/>
          <p:cNvSpPr/>
          <p:nvPr/>
        </p:nvSpPr>
        <p:spPr>
          <a:xfrm>
            <a:off x="3886200" y="6096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876800" y="381000"/>
            <a:ext cx="152400" cy="152400"/>
            <a:chOff x="6019800" y="304800"/>
            <a:chExt cx="152400" cy="152400"/>
          </a:xfrm>
        </p:grpSpPr>
        <p:cxnSp>
          <p:nvCxnSpPr>
            <p:cNvPr id="20" name="Straight Connector 19"/>
            <p:cNvCxnSpPr/>
            <p:nvPr/>
          </p:nvCxnSpPr>
          <p:spPr>
            <a:xfrm rot="16200000" flipH="1">
              <a:off x="6019800" y="304800"/>
              <a:ext cx="152400" cy="152400"/>
            </a:xfrm>
            <a:prstGeom prst="line">
              <a:avLst/>
            </a:prstGeom>
            <a:ln w="57150">
              <a:solidFill>
                <a:srgbClr val="1D87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6019800" y="304800"/>
              <a:ext cx="152400" cy="152400"/>
            </a:xfrm>
            <a:prstGeom prst="line">
              <a:avLst/>
            </a:prstGeom>
            <a:ln w="57150">
              <a:solidFill>
                <a:srgbClr val="1D87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 rot="2573789">
            <a:off x="6191085" y="645826"/>
            <a:ext cx="149523" cy="1096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6248400" y="990600"/>
            <a:ext cx="2286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810000" y="9906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04800"/>
            <a:ext cx="3886200" cy="58674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3. </a:t>
            </a:r>
            <a:r>
              <a:rPr lang="en-US" b="1" dirty="0" smtClean="0"/>
              <a:t>EGRET:</a:t>
            </a:r>
          </a:p>
          <a:p>
            <a:r>
              <a:rPr lang="el-GR" dirty="0" smtClean="0"/>
              <a:t>γ</a:t>
            </a:r>
            <a:r>
              <a:rPr lang="en-US" dirty="0" smtClean="0"/>
              <a:t>-ray measurements in galactic center shows excess at 10-50 GeV</a:t>
            </a:r>
          </a:p>
          <a:p>
            <a:r>
              <a:rPr lang="en-US" dirty="0" smtClean="0"/>
              <a:t>Same amount of data will be collected by FERMI in one year of data</a:t>
            </a:r>
          </a:p>
          <a:p>
            <a:r>
              <a:rPr lang="en-US" dirty="0" smtClean="0"/>
              <a:t>FERMI will reach 25 times EGRET sensitivity</a:t>
            </a:r>
          </a:p>
          <a:p>
            <a:r>
              <a:rPr lang="en-US" dirty="0" smtClean="0"/>
              <a:t>FERMI launched June 2008 – first data reported in </a:t>
            </a:r>
            <a:r>
              <a:rPr lang="en-US" dirty="0" err="1" smtClean="0"/>
              <a:t>Moriond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Content Placeholder 7" descr="EGRE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91794" y="946396"/>
            <a:ext cx="4976006" cy="5179767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E2E-90AD-4E85-AF6C-FA29CE9052C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First results from Fermi: </a:t>
            </a:r>
            <a:br>
              <a:rPr lang="en-US" dirty="0" smtClean="0"/>
            </a:br>
            <a:r>
              <a:rPr lang="en-US" dirty="0" smtClean="0"/>
              <a:t>EGRET excess not confirmed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35E9-2981-4DC8-8A6E-3202D5F41192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Pauline Gagnon, 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 descr="Fermi-Morio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80337"/>
            <a:ext cx="6472237" cy="4868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Fermi and EGRET agree </a:t>
            </a:r>
            <a:r>
              <a:rPr lang="en-US" sz="3600" smtClean="0"/>
              <a:t>at large </a:t>
            </a:r>
            <a:r>
              <a:rPr lang="en-US" sz="3600" dirty="0" smtClean="0"/>
              <a:t>latitudes</a:t>
            </a:r>
            <a:endParaRPr lang="en-US" sz="3600" dirty="0"/>
          </a:p>
        </p:txBody>
      </p:sp>
      <p:pic>
        <p:nvPicPr>
          <p:cNvPr id="8" name="Content Placeholder 7" descr="microwave-bgn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1447800"/>
            <a:ext cx="3695700" cy="184785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E2E-90AD-4E85-AF6C-FA29CE9052C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8" descr="Egret-spectrum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1" y="1447800"/>
            <a:ext cx="4419600" cy="4514441"/>
          </a:xfrm>
          <a:prstGeom prst="rect">
            <a:avLst/>
          </a:prstGeom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228600" y="3352800"/>
            <a:ext cx="41910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EGRET and Fermi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disagree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data from galaxy</a:t>
            </a:r>
            <a:r>
              <a:rPr lang="en-US" sz="2800" dirty="0" smtClean="0"/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center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rgbClr val="1D872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Agree</a:t>
            </a:r>
            <a:r>
              <a:rPr kumimoji="0" lang="en-US" sz="2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on diffuse </a:t>
            </a:r>
            <a:r>
              <a:rPr kumimoji="0" lang="el-GR" sz="2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γ</a:t>
            </a:r>
            <a:r>
              <a:rPr kumimoji="0" lang="en-US" sz="2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-ray background radiation (GBR) at large latitudes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GBR  spectrum follows a simple power law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-304800" y="3352800"/>
            <a:ext cx="1676400" cy="6096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4914900" y="4686300"/>
            <a:ext cx="1676400" cy="685800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10400" y="59436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arXiv:0903.0165v1</a:t>
            </a:r>
            <a:endParaRPr lang="en-US" b="1" dirty="0"/>
          </a:p>
        </p:txBody>
      </p:sp>
      <p:cxnSp>
        <p:nvCxnSpPr>
          <p:cNvPr id="19" name="Straight Arrow Connector 18"/>
          <p:cNvCxnSpPr>
            <a:stCxn id="9" idx="1"/>
          </p:cNvCxnSpPr>
          <p:nvPr/>
        </p:nvCxnSpPr>
        <p:spPr>
          <a:xfrm rot="10800000">
            <a:off x="3810001" y="2362201"/>
            <a:ext cx="457201" cy="134282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2971800" y="3732211"/>
            <a:ext cx="12954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28600" y="4495800"/>
            <a:ext cx="121920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200400" y="5867400"/>
            <a:ext cx="2209800" cy="1588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629400" y="1905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Χ</a:t>
            </a:r>
            <a:r>
              <a:rPr lang="en-US" b="1" baseline="30000" dirty="0" smtClean="0"/>
              <a:t>2</a:t>
            </a:r>
            <a:r>
              <a:rPr lang="en-US" b="1" dirty="0" smtClean="0"/>
              <a:t>/</a:t>
            </a:r>
            <a:r>
              <a:rPr lang="en-US" b="1" i="1" dirty="0" err="1" smtClean="0"/>
              <a:t>dof</a:t>
            </a:r>
            <a:r>
              <a:rPr lang="en-US" b="1" i="1" dirty="0" smtClean="0"/>
              <a:t> </a:t>
            </a:r>
            <a:r>
              <a:rPr lang="en-US" b="1" dirty="0" smtClean="0"/>
              <a:t>= 0.27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09696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Dado and Dar argue ATIC is also wrong!</a:t>
            </a:r>
            <a:br>
              <a:rPr lang="en-US" dirty="0" smtClean="0"/>
            </a:br>
            <a:r>
              <a:rPr lang="en-US" sz="3100" dirty="0" smtClean="0"/>
              <a:t>arXiv:0903.0165v1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ATIC sees electron flux excess at 500-800 GeV coming from no particular direction</a:t>
            </a:r>
          </a:p>
          <a:p>
            <a:r>
              <a:rPr lang="en-US" dirty="0" smtClean="0"/>
              <a:t>This should create diffuse </a:t>
            </a:r>
            <a:r>
              <a:rPr lang="el-GR" dirty="0" smtClean="0"/>
              <a:t>γ</a:t>
            </a:r>
            <a:r>
              <a:rPr lang="en-US" dirty="0" smtClean="0"/>
              <a:t>-ray background radiation (GBR) at 0.8-2 GeV</a:t>
            </a:r>
          </a:p>
          <a:p>
            <a:r>
              <a:rPr lang="en-US" dirty="0" smtClean="0"/>
              <a:t>This does not fit in with the EGRET GBR data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E2E-90AD-4E85-AF6C-FA29CE9052C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 descr="Egret-spectrum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0" y="1524000"/>
            <a:ext cx="4457700" cy="4495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0200" y="4648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Χ</a:t>
            </a:r>
            <a:r>
              <a:rPr lang="en-US" b="1" baseline="30000" dirty="0" smtClean="0"/>
              <a:t>2</a:t>
            </a:r>
            <a:r>
              <a:rPr lang="en-US" b="1" dirty="0" smtClean="0"/>
              <a:t>/</a:t>
            </a:r>
            <a:r>
              <a:rPr lang="en-US" b="1" i="1" dirty="0" err="1" smtClean="0"/>
              <a:t>dof</a:t>
            </a:r>
            <a:r>
              <a:rPr lang="en-US" b="1" i="1" dirty="0" smtClean="0"/>
              <a:t> </a:t>
            </a:r>
            <a:r>
              <a:rPr lang="en-US" b="1" dirty="0" smtClean="0"/>
              <a:t>= 14.6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28600"/>
            <a:ext cx="8915400" cy="58674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4. </a:t>
            </a:r>
            <a:r>
              <a:rPr lang="en-US" b="1" dirty="0" smtClean="0"/>
              <a:t>WMAP haze </a:t>
            </a:r>
            <a:r>
              <a:rPr lang="da-DK" b="1" dirty="0" smtClean="0"/>
              <a:t>at the Galactic Center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sz="2400" dirty="0" smtClean="0"/>
              <a:t>(Wilkinson Microwave Anisotropy Probe)</a:t>
            </a:r>
          </a:p>
          <a:p>
            <a:r>
              <a:rPr lang="en-US" dirty="0" smtClean="0"/>
              <a:t>a diffuse microwave excess observed by WMAP from the core of our galaxy but not coming from a particular source point</a:t>
            </a:r>
          </a:p>
          <a:p>
            <a:endParaRPr lang="en-US" dirty="0" smtClean="0"/>
          </a:p>
          <a:p>
            <a:r>
              <a:rPr lang="en-US" dirty="0" smtClean="0"/>
              <a:t>several distinct bands of diffuse radiation from the core of the galaxy spanning over 12 orders of magnitude in frequency.</a:t>
            </a:r>
          </a:p>
          <a:p>
            <a:endParaRPr lang="da-DK" dirty="0" smtClean="0"/>
          </a:p>
          <a:p>
            <a:r>
              <a:rPr lang="en-US" dirty="0" smtClean="0"/>
              <a:t>high energy gamma ray could be due to synchrotron radiation coming from dark matter annihilation into e+ and e-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E2E-90AD-4E85-AF6C-FA29CE9052C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304800"/>
            <a:ext cx="3124200" cy="58674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300" b="1" dirty="0" smtClean="0"/>
              <a:t>5. </a:t>
            </a:r>
            <a:r>
              <a:rPr lang="en-US" sz="2900" b="1" dirty="0" smtClean="0"/>
              <a:t>SPI/INTEGRAL:</a:t>
            </a:r>
            <a:r>
              <a:rPr lang="en-US" sz="3300" dirty="0" smtClean="0"/>
              <a:t> </a:t>
            </a:r>
            <a:r>
              <a:rPr lang="en-US" sz="2900" dirty="0" smtClean="0"/>
              <a:t>International Gamma-Ray Astrophysics Laboratory, Ge detector array</a:t>
            </a:r>
            <a:endParaRPr lang="en-US" sz="3300" b="1" dirty="0" smtClean="0"/>
          </a:p>
          <a:p>
            <a:r>
              <a:rPr lang="en-US" dirty="0" smtClean="0"/>
              <a:t>Observation of a 511 </a:t>
            </a:r>
            <a:r>
              <a:rPr lang="en-US" dirty="0"/>
              <a:t>keV </a:t>
            </a:r>
            <a:r>
              <a:rPr lang="en-US" dirty="0" smtClean="0"/>
              <a:t>line from </a:t>
            </a:r>
            <a:r>
              <a:rPr lang="en-US" dirty="0"/>
              <a:t>the galactic </a:t>
            </a:r>
            <a:r>
              <a:rPr lang="en-US" dirty="0" smtClean="0"/>
              <a:t>center –nothing from the galactic disk</a:t>
            </a:r>
          </a:p>
          <a:p>
            <a:r>
              <a:rPr lang="en-US" dirty="0" smtClean="0"/>
              <a:t>First seen in 1970 at 473 </a:t>
            </a:r>
            <a:r>
              <a:rPr lang="en-US" dirty="0" smtClean="0">
                <a:latin typeface="Calibri"/>
              </a:rPr>
              <a:t>± 30 </a:t>
            </a:r>
            <a:r>
              <a:rPr lang="en-US" dirty="0" err="1" smtClean="0">
                <a:latin typeface="Calibri"/>
              </a:rPr>
              <a:t>keV</a:t>
            </a:r>
            <a:endParaRPr lang="en-US" dirty="0" smtClean="0"/>
          </a:p>
          <a:p>
            <a:r>
              <a:rPr lang="en-US" dirty="0" smtClean="0"/>
              <a:t>Means large e+e- annihilation rate</a:t>
            </a:r>
          </a:p>
          <a:p>
            <a:r>
              <a:rPr lang="en-US" b="1" dirty="0" smtClean="0"/>
              <a:t>Origin of galactic positrons unknown</a:t>
            </a:r>
          </a:p>
          <a:p>
            <a:r>
              <a:rPr lang="en-US" dirty="0" smtClean="0"/>
              <a:t>Astrophysical sources could be neutron </a:t>
            </a:r>
            <a:r>
              <a:rPr lang="en-US" dirty="0"/>
              <a:t>stars or black </a:t>
            </a:r>
            <a:r>
              <a:rPr lang="en-US" dirty="0" smtClean="0"/>
              <a:t>holes, radioactive nuclei from </a:t>
            </a:r>
            <a:r>
              <a:rPr lang="en-US" dirty="0"/>
              <a:t>supernovae, </a:t>
            </a:r>
            <a:r>
              <a:rPr lang="en-US" dirty="0" smtClean="0"/>
              <a:t>cosmic </a:t>
            </a:r>
            <a:r>
              <a:rPr lang="en-US" dirty="0"/>
              <a:t>ray interactions with the interstellar </a:t>
            </a:r>
            <a:r>
              <a:rPr lang="en-US" dirty="0" smtClean="0"/>
              <a:t>medium, pulsars etc.</a:t>
            </a:r>
          </a:p>
          <a:p>
            <a:pPr>
              <a:buNone/>
            </a:pPr>
            <a:endParaRPr lang="en-US" sz="2600" b="1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0" y="3581400"/>
            <a:ext cx="2286000" cy="609600"/>
          </a:xfrm>
        </p:spPr>
        <p:txBody>
          <a:bodyPr>
            <a:normAutofit fontScale="70000" lnSpcReduction="20000"/>
          </a:bodyPr>
          <a:lstStyle/>
          <a:p>
            <a:pPr algn="r">
              <a:buNone/>
            </a:pPr>
            <a:r>
              <a:rPr lang="en-US" sz="2000" b="1" dirty="0" smtClean="0"/>
              <a:t>arXiv:astro-ph/0309442</a:t>
            </a:r>
          </a:p>
          <a:p>
            <a:pPr algn="r">
              <a:buNone/>
            </a:pPr>
            <a:r>
              <a:rPr lang="en-US" sz="2000" b="1" dirty="0" smtClean="0"/>
              <a:t>arXiv:astro-ph/0309484</a:t>
            </a:r>
            <a:endParaRPr lang="en-US" sz="20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E2E-90AD-4E85-AF6C-FA29CE9052C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 descr="Integr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28600"/>
            <a:ext cx="4248150" cy="336251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3862389" y="3224213"/>
            <a:ext cx="23907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781800" y="5181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 a symmetric source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dirty="0" smtClean="0"/>
              <a:t>Excited dark matter to explain INTEGRAL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(</a:t>
            </a:r>
            <a:r>
              <a:rPr lang="en-US" sz="3600" dirty="0" err="1" smtClean="0"/>
              <a:t>Finkbeiner</a:t>
            </a:r>
            <a:r>
              <a:rPr lang="en-US" sz="3600" dirty="0" smtClean="0"/>
              <a:t> and Weiner </a:t>
            </a:r>
            <a:r>
              <a:rPr lang="en-US" sz="3600" dirty="0" err="1" smtClean="0"/>
              <a:t>astro</a:t>
            </a:r>
            <a:r>
              <a:rPr lang="en-US" sz="3600" dirty="0" smtClean="0"/>
              <a:t>-ph/0702587)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If dark matter has a mass m</a:t>
            </a:r>
            <a:r>
              <a:rPr lang="el-GR" baseline="-25000" dirty="0" smtClean="0"/>
              <a:t>χ</a:t>
            </a:r>
            <a:r>
              <a:rPr lang="en-US" dirty="0" smtClean="0"/>
              <a:t> ~ 500 GeV, a dark matter particle travelling at a speed of 500 km/s carries kinetic energy &gt; 511 </a:t>
            </a:r>
            <a:r>
              <a:rPr lang="en-US" dirty="0" err="1" smtClean="0"/>
              <a:t>keV</a:t>
            </a:r>
            <a:endParaRPr lang="en-US" dirty="0" smtClean="0"/>
          </a:p>
          <a:p>
            <a:r>
              <a:rPr lang="en-US" dirty="0" smtClean="0"/>
              <a:t>If dark matter </a:t>
            </a:r>
            <a:r>
              <a:rPr lang="el-GR" dirty="0" smtClean="0"/>
              <a:t>χ</a:t>
            </a:r>
            <a:r>
              <a:rPr lang="en-US" dirty="0" smtClean="0"/>
              <a:t> has excited state, </a:t>
            </a:r>
            <a:r>
              <a:rPr lang="el-GR" dirty="0" smtClean="0"/>
              <a:t>χ</a:t>
            </a:r>
            <a:r>
              <a:rPr lang="en-US" dirty="0" smtClean="0"/>
              <a:t>*, it can get excited by inelastic scattering when bumping into each other</a:t>
            </a:r>
          </a:p>
          <a:p>
            <a:r>
              <a:rPr lang="el-GR" dirty="0" smtClean="0"/>
              <a:t>χ</a:t>
            </a:r>
            <a:r>
              <a:rPr lang="en-US" dirty="0" smtClean="0"/>
              <a:t>* </a:t>
            </a:r>
            <a:r>
              <a:rPr lang="en-US" dirty="0" smtClean="0">
                <a:latin typeface="Calibri"/>
              </a:rPr>
              <a:t>de-excite by emitting a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 </a:t>
            </a:r>
            <a:r>
              <a:rPr lang="en-US" dirty="0" smtClean="0"/>
              <a:t>pair </a:t>
            </a:r>
            <a:r>
              <a:rPr lang="en-US" dirty="0" smtClean="0">
                <a:latin typeface="Calibri"/>
              </a:rPr>
              <a:t>→ </a:t>
            </a:r>
            <a:r>
              <a:rPr lang="en-US" dirty="0" smtClean="0"/>
              <a:t>source of positrons</a:t>
            </a:r>
          </a:p>
          <a:p>
            <a:r>
              <a:rPr lang="en-US" dirty="0" smtClean="0"/>
              <a:t>The whole Milky Way is a vast reservoir of WIMP with kinetic energy ~ 10</a:t>
            </a:r>
            <a:r>
              <a:rPr lang="en-US" baseline="30000" dirty="0" smtClean="0"/>
              <a:t>60</a:t>
            </a:r>
            <a:r>
              <a:rPr lang="en-US" dirty="0" smtClean="0"/>
              <a:t> erg</a:t>
            </a:r>
          </a:p>
          <a:p>
            <a:r>
              <a:rPr lang="en-US" dirty="0" smtClean="0"/>
              <a:t>The 511 </a:t>
            </a:r>
            <a:r>
              <a:rPr lang="en-US" dirty="0" err="1" smtClean="0"/>
              <a:t>keV</a:t>
            </a:r>
            <a:r>
              <a:rPr lang="en-US" dirty="0" smtClean="0"/>
              <a:t> line radiates  5 x 10</a:t>
            </a:r>
            <a:r>
              <a:rPr lang="en-US" baseline="30000" dirty="0" smtClean="0"/>
              <a:t>36</a:t>
            </a:r>
            <a:r>
              <a:rPr lang="en-US" dirty="0" smtClean="0"/>
              <a:t> erg/s</a:t>
            </a:r>
          </a:p>
          <a:p>
            <a:pPr lvl="1"/>
            <a:r>
              <a:rPr lang="en-US" dirty="0" smtClean="0"/>
              <a:t>This has not made a dent even over the life span of the Universe!</a:t>
            </a:r>
          </a:p>
          <a:p>
            <a:r>
              <a:rPr lang="en-US" dirty="0" smtClean="0"/>
              <a:t>All 511 </a:t>
            </a:r>
            <a:r>
              <a:rPr lang="en-US" dirty="0" err="1" smtClean="0"/>
              <a:t>keV</a:t>
            </a:r>
            <a:r>
              <a:rPr lang="en-US" dirty="0" smtClean="0"/>
              <a:t> emission comes from galactic center where dark matter is concentrated</a:t>
            </a:r>
          </a:p>
          <a:p>
            <a:r>
              <a:rPr lang="en-US" dirty="0" smtClean="0"/>
              <a:t>Satisfies  the relic abundance seen today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E2E-90AD-4E85-AF6C-FA29CE9052C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Diagrams for excited dark matter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E2E-90AD-4E85-AF6C-FA29CE9052C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3" name="Content Placeholder 12" descr="xdm-diagram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1" y="1613447"/>
            <a:ext cx="3276600" cy="4697776"/>
          </a:xfrm>
        </p:spPr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5334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Excited dark matter model also calls for a new light gauge boson in dark sector, </a:t>
            </a:r>
            <a:r>
              <a:rPr lang="el-GR" dirty="0" smtClean="0"/>
              <a:t>φ</a:t>
            </a:r>
            <a:endParaRPr lang="en-US" dirty="0" smtClean="0"/>
          </a:p>
          <a:p>
            <a:r>
              <a:rPr lang="el-GR" dirty="0" smtClean="0"/>
              <a:t>φ</a:t>
            </a:r>
            <a:r>
              <a:rPr lang="en-US" dirty="0" smtClean="0"/>
              <a:t> can also decay into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819400" y="4800600"/>
            <a:ext cx="3962400" cy="461665"/>
            <a:chOff x="2819400" y="4800600"/>
            <a:chExt cx="3962400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2819400" y="4800600"/>
              <a:ext cx="2590800" cy="46166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represents mixing</a:t>
              </a:r>
              <a:endParaRPr lang="en-US" sz="2400" b="1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5410200" y="4876800"/>
              <a:ext cx="1371600" cy="15463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381001"/>
            <a:ext cx="3886200" cy="571499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6. </a:t>
            </a:r>
            <a:r>
              <a:rPr lang="en-US" b="1" dirty="0" smtClean="0"/>
              <a:t>DAMA/LIBRA</a:t>
            </a:r>
          </a:p>
          <a:p>
            <a:r>
              <a:rPr lang="en-US" dirty="0" smtClean="0"/>
              <a:t>NaI scintillator experiment in Gran Sasso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exp: DAMA: claims presence of Dark Matter particles in the galactic halo (7 yrs of data:        0.29 ton-year) 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exp: DAMA/LIBRA:  0.53 ton-year</a:t>
            </a:r>
          </a:p>
          <a:p>
            <a:r>
              <a:rPr lang="en-US" dirty="0" smtClean="0"/>
              <a:t>8.2</a:t>
            </a:r>
            <a:r>
              <a:rPr lang="el-GR" dirty="0" smtClean="0"/>
              <a:t>σ</a:t>
            </a:r>
            <a:r>
              <a:rPr lang="en-US" dirty="0" smtClean="0"/>
              <a:t> deviation for the cumulative exposure</a:t>
            </a:r>
          </a:p>
          <a:p>
            <a:r>
              <a:rPr lang="en-US" dirty="0" smtClean="0"/>
              <a:t>No other source of modulation found</a:t>
            </a:r>
          </a:p>
          <a:p>
            <a:r>
              <a:rPr lang="en-US" dirty="0" smtClean="0"/>
              <a:t>Other similar experiments have null results </a:t>
            </a:r>
            <a:r>
              <a:rPr lang="en-US" smtClean="0"/>
              <a:t>(EDELWEISS, EDMS)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5638800"/>
            <a:ext cx="4495800" cy="487363"/>
          </a:xfrm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en-US" sz="2000" b="1" dirty="0" smtClean="0"/>
              <a:t>arXiv:0804.2741</a:t>
            </a:r>
            <a:endParaRPr lang="en-US" sz="20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E2E-90AD-4E85-AF6C-FA29CE9052C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7" descr="DA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582" y="228601"/>
            <a:ext cx="4857968" cy="2667000"/>
          </a:xfrm>
          <a:prstGeom prst="rect">
            <a:avLst/>
          </a:prstGeom>
        </p:spPr>
      </p:pic>
      <p:pic>
        <p:nvPicPr>
          <p:cNvPr id="9" name="Picture 8" descr="DAMA-LIB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125644"/>
            <a:ext cx="5105400" cy="2321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09696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200" dirty="0" smtClean="0"/>
              <a:t>Is there something beyond the Standard Model ? </a:t>
            </a:r>
            <a:br>
              <a:rPr lang="en-US" sz="3200" dirty="0" smtClean="0"/>
            </a:br>
            <a:r>
              <a:rPr lang="en-US" sz="3200" dirty="0" smtClean="0"/>
              <a:t>Yes, and dark matter is the best proof!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35E9-2981-4DC8-8A6E-3202D5F41192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Pauline Gagnon, 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Content Placeholder 8" descr="DarkMatt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447800"/>
            <a:ext cx="6705600" cy="4936844"/>
          </a:xfrm>
        </p:spPr>
      </p:pic>
      <p:sp>
        <p:nvSpPr>
          <p:cNvPr id="10" name="TextBox 9"/>
          <p:cNvSpPr txBox="1"/>
          <p:nvPr/>
        </p:nvSpPr>
        <p:spPr>
          <a:xfrm>
            <a:off x="6705600" y="5943600"/>
            <a:ext cx="2057400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Slide from John Ellis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Inelastic dark matter scattering</a:t>
            </a:r>
            <a:br>
              <a:rPr lang="en-US" dirty="0" smtClean="0"/>
            </a:br>
            <a:r>
              <a:rPr lang="en-US" sz="3100" dirty="0" smtClean="0"/>
              <a:t>(see arXiv:0903.3941v1 for a nice summary)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1"/>
            <a:ext cx="8153400" cy="44958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l-GR" dirty="0" smtClean="0"/>
              <a:t>χ</a:t>
            </a:r>
            <a:r>
              <a:rPr lang="en-US" dirty="0" smtClean="0"/>
              <a:t>N</a:t>
            </a:r>
            <a:r>
              <a:rPr lang="el-GR" dirty="0" smtClean="0">
                <a:latin typeface="Calibri"/>
              </a:rPr>
              <a:t>→</a:t>
            </a:r>
            <a:r>
              <a:rPr lang="el-GR" dirty="0" smtClean="0"/>
              <a:t>χ</a:t>
            </a:r>
            <a:r>
              <a:rPr lang="en-US" dirty="0" smtClean="0"/>
              <a:t>*N   with </a:t>
            </a:r>
            <a:r>
              <a:rPr lang="el-GR" dirty="0" smtClean="0"/>
              <a:t>δ</a:t>
            </a:r>
            <a:r>
              <a:rPr lang="en-US" dirty="0" smtClean="0"/>
              <a:t>= m</a:t>
            </a:r>
            <a:r>
              <a:rPr lang="el-GR" dirty="0" smtClean="0"/>
              <a:t>χ</a:t>
            </a:r>
            <a:r>
              <a:rPr lang="en-US" dirty="0" smtClean="0"/>
              <a:t>*- m</a:t>
            </a:r>
            <a:r>
              <a:rPr lang="el-GR" dirty="0" smtClean="0"/>
              <a:t>χ</a:t>
            </a:r>
            <a:r>
              <a:rPr lang="en-US" dirty="0" smtClean="0"/>
              <a:t> ~ 100 </a:t>
            </a:r>
            <a:r>
              <a:rPr lang="en-US" dirty="0" err="1" smtClean="0"/>
              <a:t>keV</a:t>
            </a:r>
            <a:endParaRPr lang="en-US" dirty="0" smtClean="0"/>
          </a:p>
          <a:p>
            <a:r>
              <a:rPr lang="en-US" dirty="0" smtClean="0"/>
              <a:t>For inelastic scattering to take place, the center-of-mass energy must exceed the mass splitting</a:t>
            </a:r>
          </a:p>
          <a:p>
            <a:pPr algn="ctr"/>
            <a:r>
              <a:rPr lang="en-US" dirty="0" smtClean="0"/>
              <a:t>Dark matter does not scatter for velocity </a:t>
            </a:r>
            <a:r>
              <a:rPr lang="en-US" smtClean="0"/>
              <a:t>below      </a:t>
            </a:r>
            <a:r>
              <a:rPr lang="en-US" smtClean="0"/>
              <a:t>      v</a:t>
            </a:r>
            <a:r>
              <a:rPr lang="en-US" baseline="-25000" smtClean="0"/>
              <a:t>min</a:t>
            </a:r>
            <a:r>
              <a:rPr lang="en-US" dirty="0" smtClean="0"/>
              <a:t> </a:t>
            </a:r>
            <a:r>
              <a:rPr lang="en-US" dirty="0" smtClean="0"/>
              <a:t>~ (2</a:t>
            </a:r>
            <a:r>
              <a:rPr lang="el-GR" dirty="0" smtClean="0"/>
              <a:t> δ</a:t>
            </a:r>
            <a:r>
              <a:rPr lang="en-US" dirty="0" smtClean="0"/>
              <a:t>/</a:t>
            </a:r>
            <a:r>
              <a:rPr lang="el-GR" dirty="0" smtClean="0">
                <a:latin typeface="Calibri"/>
              </a:rPr>
              <a:t>μ</a:t>
            </a:r>
            <a:r>
              <a:rPr lang="en-US" dirty="0" smtClean="0">
                <a:latin typeface="Calibri"/>
              </a:rPr>
              <a:t> )</a:t>
            </a:r>
            <a:r>
              <a:rPr lang="en-US" baseline="30000" dirty="0" smtClean="0">
                <a:latin typeface="Calibri"/>
              </a:rPr>
              <a:t>1/2</a:t>
            </a:r>
          </a:p>
          <a:p>
            <a:pPr lvl="1" algn="ctr">
              <a:buNone/>
            </a:pPr>
            <a:r>
              <a:rPr lang="el-GR" dirty="0" smtClean="0"/>
              <a:t>μ</a:t>
            </a:r>
            <a:r>
              <a:rPr lang="en-US" dirty="0" smtClean="0"/>
              <a:t> is the nucleon-dark matter reduced mass</a:t>
            </a:r>
          </a:p>
          <a:p>
            <a:r>
              <a:rPr lang="en-US" dirty="0" smtClean="0">
                <a:latin typeface="Calibri"/>
              </a:rPr>
              <a:t>This minimum velocity increases for small nucleus mass like iodine used by DAMA/LIBRA but would not be reached for Germanium used by CDMS or Edelweiss</a:t>
            </a:r>
          </a:p>
          <a:p>
            <a:r>
              <a:rPr lang="en-US" dirty="0" smtClean="0">
                <a:latin typeface="Calibri"/>
              </a:rPr>
              <a:t>Inelastic dark matter proposed by D. Tucker-Smith and N. Weiner </a:t>
            </a:r>
            <a:r>
              <a:rPr lang="en-US" sz="1900" dirty="0" smtClean="0">
                <a:latin typeface="Calibri"/>
              </a:rPr>
              <a:t>Phys. Rev. D76 (2007) 083519</a:t>
            </a:r>
            <a:endParaRPr lang="en-US" dirty="0" smtClean="0">
              <a:latin typeface="Calibri"/>
            </a:endParaRP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E2E-90AD-4E85-AF6C-FA29CE9052C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Could these anomalies have something in common?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40000" lnSpcReduction="20000"/>
          </a:bodyPr>
          <a:lstStyle/>
          <a:p>
            <a:endParaRPr lang="en-US" dirty="0" smtClean="0"/>
          </a:p>
          <a:p>
            <a:r>
              <a:rPr lang="en-US" sz="5900" dirty="0" smtClean="0"/>
              <a:t>Some of these anomalies might be flukes (EGRET for example)</a:t>
            </a:r>
          </a:p>
          <a:p>
            <a:r>
              <a:rPr lang="en-US" sz="5900" dirty="0" smtClean="0"/>
              <a:t>Some have alternative astrophysical explanations </a:t>
            </a:r>
          </a:p>
          <a:p>
            <a:r>
              <a:rPr lang="en-US" sz="5900" dirty="0" smtClean="0"/>
              <a:t>But they could also all have something to do with dark matter:</a:t>
            </a:r>
          </a:p>
          <a:p>
            <a:endParaRPr lang="en-US" sz="5900" dirty="0" smtClean="0"/>
          </a:p>
          <a:p>
            <a:r>
              <a:rPr lang="en-US" sz="5900" dirty="0" smtClean="0"/>
              <a:t>Dark matter annihilation gives rise to high energy e+ and e- to explain PAMELA and ATIC</a:t>
            </a:r>
          </a:p>
          <a:p>
            <a:r>
              <a:rPr lang="en-US" sz="5900" dirty="0" smtClean="0"/>
              <a:t>WMAP: high energy gamma ray could be due to synchrotron radiation associated with these energetic e+ and e-</a:t>
            </a:r>
          </a:p>
          <a:p>
            <a:r>
              <a:rPr lang="en-US" sz="5900" dirty="0" smtClean="0"/>
              <a:t>For DAMA to be compatible with other experiments null results,  we need inelastic dark matter model (IDM)</a:t>
            </a:r>
          </a:p>
          <a:p>
            <a:r>
              <a:rPr lang="en-US" sz="5900" dirty="0" smtClean="0"/>
              <a:t>For INTEGRAL, exciting dark matter is needed (XDM)</a:t>
            </a:r>
          </a:p>
          <a:p>
            <a:r>
              <a:rPr lang="en-US" sz="5900" dirty="0" smtClean="0"/>
              <a:t>Both XDM and IDM require dark matter mass splitting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35E9-2981-4DC8-8A6E-3202D5F41192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One size fits all?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6482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That’s the goal of “A theory of Dark Matter”</a:t>
            </a:r>
          </a:p>
          <a:p>
            <a:pPr algn="ctr">
              <a:buNone/>
            </a:pPr>
            <a:r>
              <a:rPr lang="en-US" sz="2000" b="1" dirty="0" smtClean="0"/>
              <a:t>Arkani-Hamed, Finkbeiner, Slatyer, Weiner arXiv:0810.0713v2</a:t>
            </a:r>
            <a:endParaRPr lang="en-US" b="1" dirty="0" smtClean="0"/>
          </a:p>
          <a:p>
            <a:r>
              <a:rPr lang="en-US" dirty="0" smtClean="0"/>
              <a:t>How to solve simultaneously high energy problems and low energy phenomena?</a:t>
            </a:r>
          </a:p>
          <a:p>
            <a:r>
              <a:rPr lang="en-US" dirty="0" smtClean="0"/>
              <a:t>One way is to come up with two new particles:</a:t>
            </a:r>
          </a:p>
          <a:p>
            <a:pPr lvl="1"/>
            <a:r>
              <a:rPr lang="en-US" dirty="0" smtClean="0"/>
              <a:t>One dark matter particle with a high mass to solve high energy anomalies</a:t>
            </a:r>
          </a:p>
          <a:p>
            <a:pPr lvl="1"/>
            <a:r>
              <a:rPr lang="en-US" dirty="0" smtClean="0"/>
              <a:t>Add mass splitting to explain low energy anomalies</a:t>
            </a:r>
          </a:p>
          <a:p>
            <a:pPr lvl="1"/>
            <a:r>
              <a:rPr lang="en-US" dirty="0" smtClean="0"/>
              <a:t>One low mass gauge boson comes naturally into play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35E9-2981-4DC8-8A6E-3202D5F41192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Explains both high energy and low energy anomalies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n-US" sz="3800" b="1" u="sng" dirty="0" smtClean="0"/>
              <a:t>High energy:</a:t>
            </a:r>
          </a:p>
          <a:p>
            <a:r>
              <a:rPr lang="en-US" b="1" dirty="0" smtClean="0"/>
              <a:t>A Weakly Interacting Massive Particle (WIMP) </a:t>
            </a:r>
            <a:r>
              <a:rPr lang="el-GR" b="1" dirty="0" smtClean="0"/>
              <a:t>χ</a:t>
            </a:r>
            <a:r>
              <a:rPr lang="en-US" b="1" dirty="0" smtClean="0"/>
              <a:t> with m</a:t>
            </a:r>
            <a:r>
              <a:rPr lang="el-GR" b="1" baseline="-25000" dirty="0" smtClean="0"/>
              <a:t>χ</a:t>
            </a:r>
            <a:r>
              <a:rPr lang="en-US" b="1" dirty="0" smtClean="0"/>
              <a:t> </a:t>
            </a:r>
            <a:r>
              <a:rPr lang="en-US" b="1" baseline="-12000" dirty="0" smtClean="0"/>
              <a:t>~ </a:t>
            </a:r>
            <a:r>
              <a:rPr lang="en-US" b="1" dirty="0" smtClean="0"/>
              <a:t>500-800  GeV to explain high energy data</a:t>
            </a:r>
          </a:p>
          <a:p>
            <a:r>
              <a:rPr lang="en-US" b="1" dirty="0" smtClean="0"/>
              <a:t>Dark matter </a:t>
            </a:r>
            <a:r>
              <a:rPr lang="el-GR" b="1" dirty="0" smtClean="0"/>
              <a:t>χ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could annihilate into a light boson </a:t>
            </a:r>
            <a:r>
              <a:rPr lang="el-GR" b="1" dirty="0" smtClean="0"/>
              <a:t>φ</a:t>
            </a:r>
            <a:r>
              <a:rPr lang="en-US" b="1" dirty="0" smtClean="0"/>
              <a:t>:</a:t>
            </a:r>
          </a:p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χ χ</a:t>
            </a:r>
            <a:r>
              <a:rPr lang="en-US" b="1" dirty="0" smtClean="0">
                <a:solidFill>
                  <a:srgbClr val="FF0000"/>
                </a:solidFill>
              </a:rPr>
              <a:t> →</a:t>
            </a:r>
            <a:r>
              <a:rPr lang="el-GR" b="1" dirty="0" smtClean="0">
                <a:solidFill>
                  <a:srgbClr val="FF0000"/>
                </a:solidFill>
              </a:rPr>
              <a:t> φφ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φ→</a:t>
            </a:r>
            <a:r>
              <a:rPr lang="en-US" b="1" dirty="0" smtClean="0">
                <a:solidFill>
                  <a:srgbClr val="FF0000"/>
                </a:solidFill>
              </a:rPr>
              <a:t> e+e- or </a:t>
            </a:r>
            <a:r>
              <a:rPr lang="el-GR" b="1" dirty="0" smtClean="0">
                <a:solidFill>
                  <a:srgbClr val="FF0000"/>
                </a:solidFill>
              </a:rPr>
              <a:t>μ</a:t>
            </a:r>
            <a:r>
              <a:rPr lang="en-US" b="1" dirty="0" smtClean="0">
                <a:solidFill>
                  <a:srgbClr val="FF0000"/>
                </a:solidFill>
              </a:rPr>
              <a:t>+</a:t>
            </a:r>
            <a:r>
              <a:rPr lang="el-GR" b="1" dirty="0" smtClean="0">
                <a:solidFill>
                  <a:srgbClr val="FF0000"/>
                </a:solidFill>
              </a:rPr>
              <a:t>μ</a:t>
            </a:r>
            <a:r>
              <a:rPr lang="en-US" b="1" dirty="0" smtClean="0">
                <a:solidFill>
                  <a:srgbClr val="FF0000"/>
                </a:solidFill>
              </a:rPr>
              <a:t>-</a:t>
            </a:r>
          </a:p>
          <a:p>
            <a:r>
              <a:rPr lang="en-US" b="1" dirty="0" smtClean="0"/>
              <a:t>Provides a source of high energy positrons and electrons (ATIC, PAMELA)</a:t>
            </a:r>
          </a:p>
          <a:p>
            <a:r>
              <a:rPr lang="en-US" b="1" dirty="0" smtClean="0"/>
              <a:t>These can also generate high energy photons by synchrotron radiation (WMAP)</a:t>
            </a:r>
          </a:p>
          <a:p>
            <a:pPr algn="ctr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8006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l-GR" b="1" dirty="0" smtClean="0"/>
              <a:t>φ</a:t>
            </a:r>
            <a:r>
              <a:rPr lang="en-US" b="1" dirty="0" smtClean="0"/>
              <a:t> could be so light that it can only decay into leptons</a:t>
            </a:r>
          </a:p>
          <a:p>
            <a:r>
              <a:rPr lang="el-GR" b="1" dirty="0" smtClean="0"/>
              <a:t>φ</a:t>
            </a:r>
            <a:r>
              <a:rPr lang="en-US" b="1" dirty="0" smtClean="0"/>
              <a:t>  is a new force carrier with             	m</a:t>
            </a:r>
            <a:r>
              <a:rPr lang="el-GR" b="1" baseline="-25000" dirty="0" smtClean="0"/>
              <a:t>φ</a:t>
            </a:r>
            <a:r>
              <a:rPr lang="en-US" b="1" dirty="0" smtClean="0"/>
              <a:t> </a:t>
            </a:r>
            <a:r>
              <a:rPr lang="en-US" b="1" baseline="-5000" dirty="0" smtClean="0"/>
              <a:t>~</a:t>
            </a:r>
            <a:r>
              <a:rPr lang="en-US" b="1" dirty="0" smtClean="0"/>
              <a:t> 100 MeV-1 GeV</a:t>
            </a:r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endParaRPr lang="en-US" sz="3800" b="1" u="sng" dirty="0" smtClean="0"/>
          </a:p>
          <a:p>
            <a:pPr algn="ctr">
              <a:buNone/>
            </a:pPr>
            <a:r>
              <a:rPr lang="en-US" sz="3800" b="1" u="sng" dirty="0" smtClean="0"/>
              <a:t>Low energy:</a:t>
            </a:r>
          </a:p>
          <a:p>
            <a:r>
              <a:rPr lang="en-US" b="1" dirty="0" smtClean="0"/>
              <a:t>Impose that dark matter has excited states with small mass splitting for </a:t>
            </a:r>
            <a:r>
              <a:rPr lang="el-GR" b="1" dirty="0" smtClean="0"/>
              <a:t>χ</a:t>
            </a:r>
            <a:endParaRPr lang="en-US" b="1" dirty="0" smtClean="0"/>
          </a:p>
          <a:p>
            <a:r>
              <a:rPr lang="en-US" b="1" dirty="0" smtClean="0"/>
              <a:t>Then the requirements of exciting dark matter needed for INTEGRAL and of inelastic dark matter for DAMA are both satisfied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E2E-90AD-4E85-AF6C-FA29CE9052C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Picture 7" descr="phiDec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743200"/>
            <a:ext cx="1589048" cy="1143000"/>
          </a:xfrm>
          <a:prstGeom prst="rect">
            <a:avLst/>
          </a:prstGeom>
        </p:spPr>
      </p:pic>
      <p:pic>
        <p:nvPicPr>
          <p:cNvPr id="9" name="Picture 8" descr="boxDiagr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743200"/>
            <a:ext cx="2315307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A Theory of Dark Matter</a:t>
            </a:r>
            <a:br>
              <a:rPr lang="en-US" dirty="0" smtClean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44958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They start from what’s needed to explain PAMELA and ATIC data and impose constraints such as satisfying the PAMELA rate and observed amounts of dark matter seen today</a:t>
            </a:r>
          </a:p>
          <a:p>
            <a:r>
              <a:rPr lang="en-US" dirty="0" smtClean="0"/>
              <a:t>They argue that a dark matter particle </a:t>
            </a:r>
            <a:r>
              <a:rPr lang="el-GR" dirty="0" smtClean="0"/>
              <a:t>χ</a:t>
            </a:r>
            <a:r>
              <a:rPr lang="en-US" dirty="0" smtClean="0"/>
              <a:t> , m</a:t>
            </a:r>
            <a:r>
              <a:rPr lang="el-GR" baseline="-25000" dirty="0" smtClean="0"/>
              <a:t>χ</a:t>
            </a:r>
            <a:r>
              <a:rPr lang="en-US" dirty="0" smtClean="0"/>
              <a:t>= 500-800 GeV cannot be the lightest supersymmetric particle (LSP)</a:t>
            </a:r>
            <a:endParaRPr lang="en-US" baseline="-25000" dirty="0" smtClean="0"/>
          </a:p>
          <a:p>
            <a:r>
              <a:rPr lang="en-US" dirty="0" smtClean="0"/>
              <a:t>Naturalness arguments bring in the need for a low mass new gauge boson: </a:t>
            </a:r>
            <a:r>
              <a:rPr lang="el-GR" dirty="0" smtClean="0"/>
              <a:t>φ</a:t>
            </a:r>
            <a:r>
              <a:rPr lang="en-US" dirty="0" smtClean="0"/>
              <a:t>, m</a:t>
            </a:r>
            <a:r>
              <a:rPr lang="el-GR" baseline="-25000" dirty="0" smtClean="0"/>
              <a:t>φ</a:t>
            </a:r>
            <a:r>
              <a:rPr lang="en-US" dirty="0" smtClean="0"/>
              <a:t> </a:t>
            </a:r>
            <a:r>
              <a:rPr lang="en-US" baseline="-10000" dirty="0" smtClean="0"/>
              <a:t>~</a:t>
            </a:r>
            <a:r>
              <a:rPr lang="en-US" dirty="0" smtClean="0"/>
              <a:t> 1GeV</a:t>
            </a:r>
          </a:p>
          <a:p>
            <a:r>
              <a:rPr lang="en-US" dirty="0" smtClean="0"/>
              <a:t>This allows them to get a Sommerfeld enhancement of the annihilation cross-section for </a:t>
            </a:r>
            <a:r>
              <a:rPr lang="el-GR" dirty="0" smtClean="0"/>
              <a:t>χ χ</a:t>
            </a:r>
            <a:r>
              <a:rPr lang="en-US" dirty="0" smtClean="0"/>
              <a:t> →</a:t>
            </a:r>
            <a:r>
              <a:rPr lang="el-GR" dirty="0" smtClean="0"/>
              <a:t> φφ</a:t>
            </a:r>
            <a:r>
              <a:rPr lang="en-US" dirty="0" smtClean="0"/>
              <a:t> needed to explain the relic abundance i.e. what is seen today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35E9-2981-4DC8-8A6E-3202D5F41192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Sommerfeld enhancement: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458200" cy="44958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 Quantum mechanism needed to provide an enhancement   (</a:t>
            </a:r>
            <a:r>
              <a:rPr lang="en-US" baseline="-10000" dirty="0" smtClean="0"/>
              <a:t>~</a:t>
            </a:r>
            <a:r>
              <a:rPr lang="en-US" dirty="0" smtClean="0"/>
              <a:t> 100 times larger) for the dark matter annihilation rate. The usual WIMP cross-section is too weak to explain the current observations.</a:t>
            </a:r>
          </a:p>
          <a:p>
            <a:r>
              <a:rPr lang="en-US" dirty="0" smtClean="0"/>
              <a:t>Classical analogy: cross-section for an object to hit a star of radius r is </a:t>
            </a:r>
            <a:r>
              <a:rPr lang="el-GR" dirty="0" smtClean="0"/>
              <a:t>π</a:t>
            </a:r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but this cross-section will increase if gravity is present to be </a:t>
            </a:r>
            <a:r>
              <a:rPr lang="el-GR" dirty="0" smtClean="0"/>
              <a:t>π</a:t>
            </a:r>
            <a:r>
              <a:rPr lang="en-US" dirty="0" smtClean="0"/>
              <a:t>b</a:t>
            </a:r>
            <a:r>
              <a:rPr lang="en-US" baseline="30000" dirty="0" smtClean="0"/>
              <a:t>2</a:t>
            </a:r>
            <a:r>
              <a:rPr lang="en-US" dirty="0" smtClean="0"/>
              <a:t>, where b is the distance-of-closest approach for capture.</a:t>
            </a:r>
          </a:p>
          <a:p>
            <a:r>
              <a:rPr lang="en-US" u="sng" dirty="0" smtClean="0"/>
              <a:t>Sommerfeld enhancement</a:t>
            </a:r>
            <a:r>
              <a:rPr lang="en-US" dirty="0" smtClean="0"/>
              <a:t>: arises when a particle has an attractive force carrier with a Compton wavelength &gt; (</a:t>
            </a:r>
            <a:r>
              <a:rPr lang="el-GR" dirty="0" smtClean="0"/>
              <a:t>α</a:t>
            </a:r>
            <a:r>
              <a:rPr lang="en-US" dirty="0" smtClean="0"/>
              <a:t> M</a:t>
            </a:r>
            <a:r>
              <a:rPr lang="en-US" baseline="-25000" dirty="0" smtClean="0"/>
              <a:t>DM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r>
              <a:rPr lang="en-US" dirty="0" smtClean="0"/>
              <a:t>, </a:t>
            </a:r>
            <a:r>
              <a:rPr lang="el-GR" dirty="0" smtClean="0"/>
              <a:t>α</a:t>
            </a:r>
            <a:r>
              <a:rPr lang="en-US" dirty="0" smtClean="0"/>
              <a:t>: Dark Matter coupling.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35E9-2981-4DC8-8A6E-3202D5F41192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6553200" y="457200"/>
            <a:ext cx="1905794" cy="918865"/>
            <a:chOff x="6781800" y="457200"/>
            <a:chExt cx="1905794" cy="918865"/>
          </a:xfrm>
        </p:grpSpPr>
        <p:sp>
          <p:nvSpPr>
            <p:cNvPr id="7" name="Oval 6"/>
            <p:cNvSpPr/>
            <p:nvPr/>
          </p:nvSpPr>
          <p:spPr>
            <a:xfrm>
              <a:off x="7620000" y="685800"/>
              <a:ext cx="5334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858000" y="533400"/>
              <a:ext cx="6858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rc 9"/>
            <p:cNvSpPr/>
            <p:nvPr/>
          </p:nvSpPr>
          <p:spPr>
            <a:xfrm>
              <a:off x="7162800" y="533400"/>
              <a:ext cx="685800" cy="228600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7848600" y="533400"/>
              <a:ext cx="838200" cy="1588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8305800" y="5450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</a:t>
              </a:r>
              <a:endParaRPr lang="en-US" b="1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8458200" y="762000"/>
              <a:ext cx="4572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229600" y="914400"/>
              <a:ext cx="381000" cy="1588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6781800" y="457200"/>
              <a:ext cx="152400" cy="152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9" name="Straight Connector 28"/>
            <p:cNvCxnSpPr>
              <a:endCxn id="7" idx="5"/>
            </p:cNvCxnSpPr>
            <p:nvPr/>
          </p:nvCxnSpPr>
          <p:spPr>
            <a:xfrm rot="16200000" flipH="1">
              <a:off x="7919220" y="919979"/>
              <a:ext cx="161645" cy="150485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8001000" y="9144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r</a:t>
              </a:r>
              <a:endParaRPr lang="en-US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A schematic view of Hidden Valley model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E2E-90AD-4E85-AF6C-FA29CE9052C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60612"/>
            <a:ext cx="6096000" cy="476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781800" y="5715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From M. </a:t>
            </a:r>
            <a:r>
              <a:rPr lang="en-US" b="1" dirty="0" err="1" smtClean="0"/>
              <a:t>Strassler</a:t>
            </a:r>
            <a:r>
              <a:rPr lang="en-US" b="1" dirty="0" smtClean="0"/>
              <a:t>,     adapted by H. </a:t>
            </a:r>
            <a:r>
              <a:rPr lang="en-US" b="1" dirty="0" err="1" smtClean="0"/>
              <a:t>Lubati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New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434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Two parallel worlds:</a:t>
            </a:r>
          </a:p>
          <a:p>
            <a:pPr lvl="1"/>
            <a:r>
              <a:rPr lang="en-US" dirty="0" smtClean="0"/>
              <a:t>SM + SUSY</a:t>
            </a:r>
          </a:p>
          <a:p>
            <a:pPr lvl="1"/>
            <a:r>
              <a:rPr lang="en-US" dirty="0" smtClean="0"/>
              <a:t>Dark sector also with SUSY</a:t>
            </a:r>
            <a:r>
              <a:rPr lang="en-US" baseline="-25000" dirty="0" smtClean="0"/>
              <a:t>dark</a:t>
            </a:r>
          </a:p>
          <a:p>
            <a:r>
              <a:rPr lang="en-US" dirty="0" smtClean="0"/>
              <a:t>At LHC, we can produce the highest SUSY states in SM sector</a:t>
            </a:r>
          </a:p>
          <a:p>
            <a:r>
              <a:rPr lang="en-US" dirty="0" smtClean="0"/>
              <a:t>These will cascade down to LSP</a:t>
            </a:r>
            <a:r>
              <a:rPr lang="en-US" baseline="-25000" dirty="0" smtClean="0"/>
              <a:t>SM  </a:t>
            </a:r>
            <a:r>
              <a:rPr lang="en-US" dirty="0" smtClean="0"/>
              <a:t>but this is not the real LSP (lightest </a:t>
            </a:r>
            <a:r>
              <a:rPr lang="en-US" dirty="0" err="1" smtClean="0"/>
              <a:t>supersymmetric</a:t>
            </a:r>
            <a:r>
              <a:rPr lang="en-US" dirty="0" smtClean="0"/>
              <a:t> particle)</a:t>
            </a:r>
            <a:endParaRPr lang="en-US" baseline="-25000" dirty="0" smtClean="0"/>
          </a:p>
          <a:p>
            <a:r>
              <a:rPr lang="en-US" dirty="0" smtClean="0"/>
              <a:t>The LSP</a:t>
            </a:r>
            <a:r>
              <a:rPr lang="en-US" baseline="-25000" dirty="0" smtClean="0"/>
              <a:t>SM </a:t>
            </a:r>
            <a:r>
              <a:rPr lang="en-US" dirty="0" smtClean="0"/>
              <a:t>is a messenger that can cross-over to the dark sector then decay  into the true LSP, the </a:t>
            </a:r>
            <a:r>
              <a:rPr lang="en-US" dirty="0" err="1" smtClean="0"/>
              <a:t>LSP</a:t>
            </a:r>
            <a:r>
              <a:rPr lang="en-US" baseline="-25000" dirty="0" err="1" smtClean="0"/>
              <a:t>dark</a:t>
            </a:r>
            <a:endParaRPr lang="en-US" baseline="-25000" dirty="0" smtClean="0"/>
          </a:p>
          <a:p>
            <a:r>
              <a:rPr lang="en-US" dirty="0" smtClean="0"/>
              <a:t>On the dark sector side, many </a:t>
            </a:r>
            <a:r>
              <a:rPr lang="el-GR" dirty="0" smtClean="0"/>
              <a:t>χ</a:t>
            </a:r>
            <a:r>
              <a:rPr lang="en-US" dirty="0" smtClean="0"/>
              <a:t> states</a:t>
            </a:r>
          </a:p>
          <a:p>
            <a:r>
              <a:rPr lang="en-US" dirty="0" smtClean="0"/>
              <a:t>The dark matter particle </a:t>
            </a:r>
            <a:r>
              <a:rPr lang="el-GR" dirty="0" smtClean="0"/>
              <a:t>χ</a:t>
            </a:r>
            <a:r>
              <a:rPr lang="en-US" dirty="0" smtClean="0"/>
              <a:t> is not the LSP</a:t>
            </a:r>
          </a:p>
          <a:p>
            <a:r>
              <a:rPr lang="el-GR" dirty="0" smtClean="0"/>
              <a:t>φ</a:t>
            </a:r>
            <a:r>
              <a:rPr lang="en-US" dirty="0" smtClean="0"/>
              <a:t> is the lightest state</a:t>
            </a:r>
          </a:p>
          <a:p>
            <a:r>
              <a:rPr lang="en-US" dirty="0" err="1" smtClean="0"/>
              <a:t>LSP</a:t>
            </a:r>
            <a:r>
              <a:rPr lang="en-US" baseline="-25000" dirty="0" err="1" smtClean="0"/>
              <a:t>dark</a:t>
            </a:r>
            <a:r>
              <a:rPr lang="en-US" dirty="0" smtClean="0"/>
              <a:t> (our </a:t>
            </a:r>
            <a:r>
              <a:rPr lang="el-GR" dirty="0" smtClean="0"/>
              <a:t>φ</a:t>
            </a:r>
            <a:r>
              <a:rPr lang="fr-CA" dirty="0" smtClean="0"/>
              <a:t>)</a:t>
            </a:r>
            <a:r>
              <a:rPr lang="en-US" dirty="0" smtClean="0"/>
              <a:t> is also a messenger and will decay into SM particles</a:t>
            </a:r>
            <a:endParaRPr lang="en-US" baseline="-250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E2E-90AD-4E85-AF6C-FA29CE9052C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953000" y="1371600"/>
            <a:ext cx="3486150" cy="2743200"/>
            <a:chOff x="4953000" y="1371600"/>
            <a:chExt cx="3486150" cy="2743200"/>
          </a:xfrm>
        </p:grpSpPr>
        <p:grpSp>
          <p:nvGrpSpPr>
            <p:cNvPr id="14" name="Group 13"/>
            <p:cNvGrpSpPr/>
            <p:nvPr/>
          </p:nvGrpSpPr>
          <p:grpSpPr>
            <a:xfrm>
              <a:off x="4953000" y="1371600"/>
              <a:ext cx="2590800" cy="2743200"/>
              <a:chOff x="4953000" y="1371600"/>
              <a:chExt cx="2590800" cy="27432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953000" y="1371600"/>
                <a:ext cx="1295400" cy="2743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248400" y="1371600"/>
                <a:ext cx="1295400" cy="2743200"/>
              </a:xfrm>
              <a:prstGeom prst="rect">
                <a:avLst/>
              </a:prstGeom>
              <a:solidFill>
                <a:srgbClr val="FFF8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" name="Picture 10" descr="Dark-SM-state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3000" y="1657350"/>
              <a:ext cx="3486150" cy="2076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TextBox 15"/>
          <p:cNvSpPr txBox="1"/>
          <p:nvPr/>
        </p:nvSpPr>
        <p:spPr>
          <a:xfrm>
            <a:off x="6324600" y="37338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SM sector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953000" y="37338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dark sector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876800" y="4667071"/>
            <a:ext cx="3810000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Only the LHC can produce the highest SUSY states, giving us an entry point to the dark sector through cascading and crossing-over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400800" y="4004846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arXiv:0810.0713v2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4017659" y="1996470"/>
            <a:ext cx="3124201" cy="1569660"/>
          </a:xfrm>
          <a:prstGeom prst="rect">
            <a:avLst/>
          </a:prstGeom>
          <a:solidFill>
            <a:srgbClr val="66FF33">
              <a:alpha val="50196"/>
            </a:srgb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sz="2400" b="1" dirty="0" smtClean="0"/>
              <a:t>Hidden Valley</a:t>
            </a: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But why has </a:t>
            </a:r>
            <a:r>
              <a:rPr lang="el-GR" dirty="0" smtClean="0"/>
              <a:t>φ</a:t>
            </a:r>
            <a:r>
              <a:rPr lang="en-US" dirty="0" smtClean="0"/>
              <a:t> not been observed yet?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9144000" cy="9906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 smtClean="0"/>
              <a:t>If </a:t>
            </a:r>
            <a:r>
              <a:rPr lang="el-GR" dirty="0" smtClean="0"/>
              <a:t>φ→</a:t>
            </a:r>
            <a:r>
              <a:rPr lang="en-US" dirty="0" smtClean="0"/>
              <a:t> e+e- , then e+e-</a:t>
            </a:r>
            <a:r>
              <a:rPr lang="el-GR" dirty="0" smtClean="0"/>
              <a:t>→φ</a:t>
            </a:r>
            <a:r>
              <a:rPr lang="en-US" dirty="0" smtClean="0"/>
              <a:t> is also possible</a:t>
            </a:r>
          </a:p>
          <a:p>
            <a:pPr algn="ctr">
              <a:buNone/>
            </a:pPr>
            <a:r>
              <a:rPr lang="en-US" dirty="0" smtClean="0"/>
              <a:t>and so is e+e-</a:t>
            </a:r>
            <a:r>
              <a:rPr lang="el-GR" dirty="0" smtClean="0"/>
              <a:t>→φ</a:t>
            </a:r>
            <a:r>
              <a:rPr lang="en-US" dirty="0" smtClean="0"/>
              <a:t> </a:t>
            </a:r>
            <a:r>
              <a:rPr lang="el-GR" sz="3400" dirty="0" smtClean="0"/>
              <a:t>γ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E2E-90AD-4E85-AF6C-FA29CE9052C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8" name="Picture 7" descr="s-chann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371725"/>
            <a:ext cx="4514850" cy="18954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4400" y="2209800"/>
            <a:ext cx="4419600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Could look for it in Belle and </a:t>
            </a:r>
            <a:r>
              <a:rPr lang="en-US" sz="2400" dirty="0" err="1" smtClean="0"/>
              <a:t>BaBar</a:t>
            </a:r>
            <a:r>
              <a:rPr lang="en-US" sz="2400" dirty="0" smtClean="0"/>
              <a:t> data – in progress in Babar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Resonance too narrow to be seen in a scan at low energy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Better look for the extra photon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but this reduces </a:t>
            </a:r>
            <a:r>
              <a:rPr lang="el-GR" sz="2400" dirty="0" smtClean="0"/>
              <a:t>σ</a:t>
            </a:r>
            <a:r>
              <a:rPr lang="en-US" sz="2400" dirty="0" smtClean="0"/>
              <a:t> by </a:t>
            </a:r>
            <a:r>
              <a:rPr lang="el-GR" sz="2400" dirty="0" smtClean="0"/>
              <a:t>ε</a:t>
            </a:r>
            <a:r>
              <a:rPr lang="en-US" sz="2400" baseline="-25000" dirty="0" smtClean="0"/>
              <a:t>eff</a:t>
            </a:r>
            <a:r>
              <a:rPr lang="en-US" sz="2400" baseline="30000" dirty="0" smtClean="0"/>
              <a:t>2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 low cross-section would have prevented a discovery in earlier experiments with low energy and low luminosity</a:t>
            </a:r>
          </a:p>
        </p:txBody>
      </p:sp>
      <p:pic>
        <p:nvPicPr>
          <p:cNvPr id="11" name="Picture 10" descr="eetophigam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29100"/>
            <a:ext cx="3981450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Production and decays in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colliders</a:t>
            </a:r>
            <a:br>
              <a:rPr lang="en-US" dirty="0" smtClean="0"/>
            </a:br>
            <a:r>
              <a:rPr lang="en-US" sz="3100" dirty="0" err="1" smtClean="0"/>
              <a:t>Essig</a:t>
            </a:r>
            <a:r>
              <a:rPr lang="en-US" sz="3100" dirty="0" smtClean="0"/>
              <a:t>, Schuster, Toro arXiv:0903.3941v1 SLAC, Stanford</a:t>
            </a:r>
            <a:endParaRPr lang="en-US" dirty="0"/>
          </a:p>
        </p:txBody>
      </p:sp>
      <p:pic>
        <p:nvPicPr>
          <p:cNvPr id="7" name="Content Placeholder 6" descr="BaBar-leptonje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605437"/>
            <a:ext cx="6510337" cy="382189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35E9-2981-4DC8-8A6E-3202D5F41192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Pauline Gagnon, 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600201"/>
            <a:ext cx="84582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Heavy dark sector gauge boson A’ produced off-shell, decays into other dark sector bosons W</a:t>
            </a:r>
            <a:r>
              <a:rPr lang="en-US" sz="2400" b="1" baseline="-25000" dirty="0" smtClean="0"/>
              <a:t>D</a:t>
            </a:r>
            <a:r>
              <a:rPr lang="en-US" sz="2400" b="1" dirty="0" smtClean="0"/>
              <a:t> then into Standard Model leptons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200" dirty="0" smtClean="0"/>
              <a:t>Proof that dark matter exists: the bullet cluster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00200"/>
            <a:ext cx="4114800" cy="46482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Picture of two galaxy clusters hitting each other</a:t>
            </a:r>
          </a:p>
          <a:p>
            <a:r>
              <a:rPr lang="en-US" sz="3000" dirty="0" smtClean="0"/>
              <a:t>What collides is the inter-galactic material (gas)</a:t>
            </a:r>
          </a:p>
          <a:p>
            <a:r>
              <a:rPr lang="en-US" sz="3000" dirty="0" smtClean="0"/>
              <a:t>It heats up to 160x10</a:t>
            </a:r>
            <a:r>
              <a:rPr lang="en-US" sz="3000" baseline="30000" dirty="0" smtClean="0"/>
              <a:t>6 </a:t>
            </a:r>
            <a:r>
              <a:rPr lang="en-US" sz="3000" baseline="30000" dirty="0" err="1" smtClean="0"/>
              <a:t>o</a:t>
            </a:r>
            <a:r>
              <a:rPr lang="en-US" sz="3000" dirty="0" err="1" smtClean="0"/>
              <a:t>C</a:t>
            </a:r>
            <a:r>
              <a:rPr lang="en-US" sz="3000" dirty="0" smtClean="0"/>
              <a:t> then emits X-rays</a:t>
            </a:r>
          </a:p>
          <a:p>
            <a:r>
              <a:rPr lang="en-US" sz="3000" dirty="0" smtClean="0"/>
              <a:t>What we see here is the intensity of X-rays emission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35E9-2981-4DC8-8A6E-3202D5F41192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Pauline Gagnon, 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 descr="Bullet_clus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4648200" cy="36252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54102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Exposition time: 140 hours!</a:t>
            </a:r>
          </a:p>
          <a:p>
            <a:r>
              <a:rPr lang="en-US" dirty="0" smtClean="0"/>
              <a:t>Picture is 1.6 light-year wide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Signature in ATLAS: different models predict “lepton jets”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1"/>
            <a:ext cx="4267200" cy="44958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000" b="1" u="sng" dirty="0" smtClean="0"/>
              <a:t>Weiner et al., Lian-Tao et al.</a:t>
            </a:r>
          </a:p>
          <a:p>
            <a:pPr algn="ctr">
              <a:buNone/>
            </a:pPr>
            <a:r>
              <a:rPr lang="el-GR" sz="2000" b="1" dirty="0" smtClean="0"/>
              <a:t>χ χ</a:t>
            </a:r>
            <a:r>
              <a:rPr lang="en-US" sz="2000" b="1" dirty="0" smtClean="0"/>
              <a:t> →</a:t>
            </a:r>
            <a:r>
              <a:rPr lang="el-GR" sz="2000" b="1" dirty="0" smtClean="0"/>
              <a:t> φφ</a:t>
            </a:r>
            <a:endParaRPr lang="en-US" sz="2000" b="1" dirty="0" smtClean="0"/>
          </a:p>
          <a:p>
            <a:pPr algn="ctr">
              <a:buNone/>
            </a:pPr>
            <a:r>
              <a:rPr lang="el-GR" sz="2000" b="1" dirty="0" smtClean="0"/>
              <a:t>φ</a:t>
            </a:r>
            <a:r>
              <a:rPr lang="en-US" sz="2000" b="1" dirty="0" smtClean="0"/>
              <a:t> →</a:t>
            </a:r>
            <a:r>
              <a:rPr lang="el-GR" sz="2000" b="1" dirty="0" smtClean="0"/>
              <a:t> </a:t>
            </a:r>
            <a:r>
              <a:rPr lang="en-US" sz="2000" b="1" dirty="0" smtClean="0"/>
              <a:t>e+e- or </a:t>
            </a:r>
            <a:r>
              <a:rPr lang="el-GR" sz="2000" b="1" dirty="0" smtClean="0"/>
              <a:t>μ</a:t>
            </a:r>
            <a:r>
              <a:rPr lang="en-US" sz="2000" b="1" dirty="0" smtClean="0"/>
              <a:t>+</a:t>
            </a:r>
            <a:r>
              <a:rPr lang="el-GR" sz="2000" b="1" dirty="0" smtClean="0"/>
              <a:t>μ</a:t>
            </a:r>
            <a:r>
              <a:rPr lang="en-US" sz="2000" b="1" dirty="0" smtClean="0"/>
              <a:t>-</a:t>
            </a:r>
          </a:p>
          <a:p>
            <a:pPr algn="ctr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/>
              <a:t>m</a:t>
            </a:r>
            <a:r>
              <a:rPr lang="el-GR" sz="2000" b="1" baseline="-25000" dirty="0" smtClean="0"/>
              <a:t>χ</a:t>
            </a:r>
            <a:r>
              <a:rPr lang="en-US" sz="2000" b="1" dirty="0" smtClean="0"/>
              <a:t> </a:t>
            </a:r>
            <a:r>
              <a:rPr lang="en-US" sz="2000" b="1" baseline="-12000" dirty="0" smtClean="0"/>
              <a:t>~ </a:t>
            </a:r>
            <a:r>
              <a:rPr lang="en-US" sz="2000" b="1" dirty="0" smtClean="0"/>
              <a:t>500-800  GeV</a:t>
            </a:r>
          </a:p>
          <a:p>
            <a:r>
              <a:rPr lang="en-US" sz="2000" b="1" dirty="0" smtClean="0"/>
              <a:t>m</a:t>
            </a:r>
            <a:r>
              <a:rPr lang="el-GR" sz="1400" b="1" dirty="0" smtClean="0"/>
              <a:t>φ</a:t>
            </a:r>
            <a:r>
              <a:rPr lang="en-US" sz="2000" b="1" dirty="0" smtClean="0"/>
              <a:t> </a:t>
            </a:r>
            <a:r>
              <a:rPr lang="en-US" sz="2000" b="1" baseline="-12000" dirty="0" smtClean="0"/>
              <a:t>~ </a:t>
            </a:r>
            <a:r>
              <a:rPr lang="en-US" sz="2000" b="1" dirty="0" smtClean="0"/>
              <a:t>100 MeV - 1 GeV</a:t>
            </a:r>
          </a:p>
          <a:p>
            <a:pPr algn="ctr">
              <a:buNone/>
            </a:pPr>
            <a:r>
              <a:rPr lang="en-US" sz="2000" b="1" u="sng" dirty="0" err="1" smtClean="0"/>
              <a:t>Strassler</a:t>
            </a:r>
            <a:r>
              <a:rPr lang="en-US" sz="2000" b="1" u="sng" dirty="0" smtClean="0"/>
              <a:t> et al.</a:t>
            </a:r>
          </a:p>
          <a:p>
            <a:pPr algn="ctr">
              <a:buNone/>
            </a:pPr>
            <a:r>
              <a:rPr lang="en-US" sz="2000" b="1" dirty="0" err="1" smtClean="0"/>
              <a:t>gg</a:t>
            </a:r>
            <a:r>
              <a:rPr lang="en-US" sz="2000" b="1" dirty="0" smtClean="0"/>
              <a:t> → h → </a:t>
            </a:r>
            <a:r>
              <a:rPr lang="el-GR" sz="2000" b="1" dirty="0" smtClean="0"/>
              <a:t>φφ</a:t>
            </a:r>
            <a:endParaRPr lang="en-US" sz="2000" b="1" dirty="0" smtClean="0"/>
          </a:p>
          <a:p>
            <a:pPr algn="ctr">
              <a:buNone/>
            </a:pPr>
            <a:r>
              <a:rPr lang="el-GR" sz="2000" b="1" dirty="0" smtClean="0"/>
              <a:t>φ</a:t>
            </a:r>
            <a:r>
              <a:rPr lang="en-US" sz="2000" b="1" dirty="0" smtClean="0"/>
              <a:t> →</a:t>
            </a:r>
            <a:r>
              <a:rPr lang="el-GR" sz="2000" b="1" dirty="0" smtClean="0"/>
              <a:t> </a:t>
            </a:r>
            <a:r>
              <a:rPr lang="en-US" sz="2000" b="1" dirty="0" err="1" smtClean="0"/>
              <a:t>e+e</a:t>
            </a:r>
            <a:r>
              <a:rPr lang="en-US" sz="2000" b="1" dirty="0" smtClean="0"/>
              <a:t>- or </a:t>
            </a:r>
            <a:r>
              <a:rPr lang="el-GR" sz="2000" b="1" dirty="0" smtClean="0"/>
              <a:t>μ</a:t>
            </a:r>
            <a:r>
              <a:rPr lang="en-US" sz="2000" b="1" dirty="0" smtClean="0"/>
              <a:t>+</a:t>
            </a:r>
            <a:r>
              <a:rPr lang="el-GR" sz="2000" b="1" dirty="0" smtClean="0"/>
              <a:t>μ</a:t>
            </a:r>
            <a:r>
              <a:rPr lang="en-US" sz="2000" b="1" dirty="0" smtClean="0"/>
              <a:t>-</a:t>
            </a:r>
          </a:p>
          <a:p>
            <a:pPr>
              <a:buNone/>
            </a:pPr>
            <a:endParaRPr lang="en-US" sz="2000" b="1" dirty="0" smtClean="0"/>
          </a:p>
          <a:p>
            <a:r>
              <a:rPr lang="en-US" sz="2000" b="1" dirty="0" err="1" smtClean="0"/>
              <a:t>m</a:t>
            </a:r>
            <a:r>
              <a:rPr lang="en-US" sz="2000" b="1" baseline="-25000" dirty="0" err="1" smtClean="0"/>
              <a:t>H</a:t>
            </a:r>
            <a:r>
              <a:rPr lang="en-US" sz="2000" b="1" dirty="0" smtClean="0"/>
              <a:t> </a:t>
            </a:r>
            <a:r>
              <a:rPr lang="en-US" sz="2000" b="1" baseline="-12000" dirty="0" smtClean="0"/>
              <a:t>~ </a:t>
            </a:r>
            <a:r>
              <a:rPr lang="en-US" sz="2000" b="1" dirty="0" smtClean="0"/>
              <a:t>140  GeV</a:t>
            </a:r>
          </a:p>
          <a:p>
            <a:r>
              <a:rPr lang="en-US" sz="2000" b="1" dirty="0" smtClean="0"/>
              <a:t>m</a:t>
            </a:r>
            <a:r>
              <a:rPr lang="el-GR" sz="1400" b="1" dirty="0" smtClean="0"/>
              <a:t>φ</a:t>
            </a:r>
            <a:r>
              <a:rPr lang="en-US" sz="2000" b="1" dirty="0" smtClean="0"/>
              <a:t> </a:t>
            </a:r>
            <a:r>
              <a:rPr lang="en-US" sz="2000" b="1" baseline="-12000" dirty="0" smtClean="0"/>
              <a:t>~ </a:t>
            </a:r>
            <a:r>
              <a:rPr lang="en-US" sz="2000" b="1" dirty="0" smtClean="0"/>
              <a:t>100 MeV - 1 GeV</a:t>
            </a:r>
          </a:p>
          <a:p>
            <a:endParaRPr lang="en-US" sz="1800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572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So </a:t>
            </a:r>
            <a:r>
              <a:rPr lang="el-GR" b="1" dirty="0" smtClean="0"/>
              <a:t>φ</a:t>
            </a:r>
            <a:r>
              <a:rPr lang="en-US" b="1" dirty="0" smtClean="0"/>
              <a:t> has a large boost: </a:t>
            </a:r>
          </a:p>
          <a:p>
            <a:pPr lvl="1"/>
            <a:r>
              <a:rPr lang="en-US" b="1" dirty="0" smtClean="0"/>
              <a:t>Very collimated or superimposed leptons</a:t>
            </a:r>
          </a:p>
          <a:p>
            <a:r>
              <a:rPr lang="el-GR" b="1" dirty="0" smtClean="0"/>
              <a:t>φ</a:t>
            </a:r>
            <a:r>
              <a:rPr lang="en-US" b="1" dirty="0" smtClean="0"/>
              <a:t> can also be long-lived</a:t>
            </a:r>
          </a:p>
          <a:p>
            <a:pPr lvl="1"/>
            <a:r>
              <a:rPr lang="en-US" b="1" dirty="0" smtClean="0"/>
              <a:t> would give detached vertices </a:t>
            </a:r>
          </a:p>
          <a:p>
            <a:pPr lvl="1"/>
            <a:r>
              <a:rPr lang="en-US" b="1" dirty="0" smtClean="0"/>
              <a:t>develop new trigger algorithms</a:t>
            </a:r>
            <a:endParaRPr lang="en-US" dirty="0" smtClean="0"/>
          </a:p>
          <a:p>
            <a:r>
              <a:rPr lang="el-GR" b="1" dirty="0" smtClean="0"/>
              <a:t>φ</a:t>
            </a:r>
            <a:r>
              <a:rPr lang="en-US" b="1" dirty="0" smtClean="0"/>
              <a:t> →</a:t>
            </a:r>
            <a:r>
              <a:rPr lang="el-GR" b="1" dirty="0" smtClean="0"/>
              <a:t> </a:t>
            </a:r>
            <a:r>
              <a:rPr lang="en-US" b="1" dirty="0" err="1" smtClean="0"/>
              <a:t>e+e</a:t>
            </a:r>
            <a:r>
              <a:rPr lang="en-US" b="1" dirty="0" smtClean="0"/>
              <a:t>- or </a:t>
            </a:r>
            <a:r>
              <a:rPr lang="el-GR" b="1" dirty="0" smtClean="0"/>
              <a:t>φ</a:t>
            </a:r>
            <a:r>
              <a:rPr lang="en-US" b="1" dirty="0" smtClean="0"/>
              <a:t> →</a:t>
            </a:r>
            <a:r>
              <a:rPr lang="el-GR" b="1" dirty="0" smtClean="0"/>
              <a:t> μ</a:t>
            </a:r>
            <a:r>
              <a:rPr lang="en-US" b="1" dirty="0" smtClean="0"/>
              <a:t>+</a:t>
            </a:r>
            <a:r>
              <a:rPr lang="el-GR" b="1" dirty="0" smtClean="0"/>
              <a:t>μ</a:t>
            </a:r>
            <a:r>
              <a:rPr lang="en-US" b="1" dirty="0" smtClean="0"/>
              <a:t>-</a:t>
            </a:r>
          </a:p>
          <a:p>
            <a:pPr lvl="1"/>
            <a:r>
              <a:rPr lang="en-US" b="1" dirty="0" smtClean="0"/>
              <a:t>Different energy deposits could point to the same track</a:t>
            </a:r>
          </a:p>
          <a:p>
            <a:pPr lvl="1"/>
            <a:r>
              <a:rPr lang="en-US" b="1" dirty="0" smtClean="0"/>
              <a:t>Single track would have twice the normal # of high-threshold hits in TRT</a:t>
            </a:r>
          </a:p>
          <a:p>
            <a:pPr lvl="1"/>
            <a:r>
              <a:rPr lang="en-US" b="1" dirty="0" smtClean="0"/>
              <a:t>If overlapping, several muon segments would point to the same track or no track</a:t>
            </a:r>
          </a:p>
          <a:p>
            <a:pPr lvl="1"/>
            <a:r>
              <a:rPr lang="en-US" b="1" dirty="0" smtClean="0"/>
              <a:t>Rejected by current trigger algorithms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E2E-90AD-4E85-AF6C-FA29CE9052C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cxnSp>
        <p:nvCxnSpPr>
          <p:cNvPr id="9" name="Straight Connector 8"/>
          <p:cNvCxnSpPr>
            <a:stCxn id="3" idx="1"/>
            <a:endCxn id="3" idx="3"/>
          </p:cNvCxnSpPr>
          <p:nvPr/>
        </p:nvCxnSpPr>
        <p:spPr>
          <a:xfrm rot="10800000" flipH="1">
            <a:off x="228600" y="3848101"/>
            <a:ext cx="426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Cross-section in hadron collider:</a:t>
            </a:r>
            <a:br>
              <a:rPr lang="en-US" dirty="0" smtClean="0"/>
            </a:br>
            <a:r>
              <a:rPr lang="en-US" dirty="0" smtClean="0"/>
              <a:t>could be of order 1 </a:t>
            </a:r>
            <a:r>
              <a:rPr lang="en-US" dirty="0" err="1" smtClean="0"/>
              <a:t>pb</a:t>
            </a:r>
            <a:r>
              <a:rPr lang="en-US" dirty="0" smtClean="0"/>
              <a:t> for </a:t>
            </a:r>
            <a:r>
              <a:rPr lang="el-GR" dirty="0" smtClean="0"/>
              <a:t>ε</a:t>
            </a:r>
            <a:r>
              <a:rPr lang="en-US" dirty="0" smtClean="0"/>
              <a:t> </a:t>
            </a:r>
            <a:r>
              <a:rPr lang="en-US" baseline="-10000" dirty="0" smtClean="0"/>
              <a:t>~</a:t>
            </a:r>
            <a:r>
              <a:rPr lang="en-US" dirty="0" smtClean="0"/>
              <a:t> 10</a:t>
            </a:r>
            <a:r>
              <a:rPr lang="en-US" baseline="30000" dirty="0" smtClean="0"/>
              <a:t>-3</a:t>
            </a:r>
            <a:endParaRPr lang="en-US" dirty="0"/>
          </a:p>
        </p:txBody>
      </p:sp>
      <p:pic>
        <p:nvPicPr>
          <p:cNvPr id="7" name="Content Placeholder 6" descr="liantao-x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1190" y="1524000"/>
            <a:ext cx="6198010" cy="449390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35E9-2981-4DC8-8A6E-3202D5F41192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60314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Lian-Tao Wang et al, arXiv:0901.0283v1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676400"/>
            <a:ext cx="228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We expect ~200pb of data for the first year at LHC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Would be visible for </a:t>
            </a:r>
            <a:r>
              <a:rPr lang="el-GR" sz="2000" b="1" dirty="0" smtClean="0">
                <a:latin typeface="Calibri"/>
              </a:rPr>
              <a:t>ε</a:t>
            </a:r>
            <a:r>
              <a:rPr lang="en-US" sz="2000" b="1" dirty="0" smtClean="0">
                <a:latin typeface="Calibri"/>
              </a:rPr>
              <a:t> &gt; 10</a:t>
            </a:r>
            <a:r>
              <a:rPr lang="en-US" sz="2000" b="1" baseline="30000" dirty="0" smtClean="0">
                <a:latin typeface="Calibri"/>
              </a:rPr>
              <a:t>-3</a:t>
            </a:r>
            <a:endParaRPr lang="en-US" sz="2000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Some typical dark decay chains</a:t>
            </a:r>
            <a:br>
              <a:rPr lang="en-US" dirty="0" smtClean="0"/>
            </a:br>
            <a:r>
              <a:rPr lang="en-US" sz="3100" dirty="0" smtClean="0"/>
              <a:t>Lian-Tao Wang et al. arXiv:0901.0283v1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35E9-2981-4DC8-8A6E-3202D5F41192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0" y="2667000"/>
            <a:ext cx="3048000" cy="36576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l-GR" b="1" dirty="0" smtClean="0"/>
              <a:t>γ</a:t>
            </a:r>
            <a:r>
              <a:rPr lang="en-US" b="1" dirty="0" smtClean="0"/>
              <a:t>’</a:t>
            </a:r>
            <a:r>
              <a:rPr lang="en-US" dirty="0" smtClean="0"/>
              <a:t>:  dark sector gauge boson </a:t>
            </a:r>
          </a:p>
          <a:p>
            <a:pPr lvl="1">
              <a:buNone/>
            </a:pPr>
            <a:r>
              <a:rPr lang="en-US" b="1" dirty="0" smtClean="0"/>
              <a:t>(</a:t>
            </a:r>
            <a:r>
              <a:rPr lang="el-GR" b="1" dirty="0" smtClean="0"/>
              <a:t>φ</a:t>
            </a:r>
            <a:r>
              <a:rPr lang="en-US" dirty="0" smtClean="0"/>
              <a:t> in previous slides)</a:t>
            </a:r>
          </a:p>
          <a:p>
            <a:r>
              <a:rPr lang="en-US" dirty="0" smtClean="0"/>
              <a:t>Can decay directly into lepton pairs or into other dark gauge bosons </a:t>
            </a:r>
            <a:r>
              <a:rPr lang="en-US" b="1" dirty="0" smtClean="0"/>
              <a:t>w’, z’, h’ </a:t>
            </a:r>
          </a:p>
          <a:p>
            <a:r>
              <a:rPr lang="en-US" dirty="0" smtClean="0"/>
              <a:t>Gives rise to “leptons jets” containing 2-8 leptons</a:t>
            </a:r>
          </a:p>
          <a:p>
            <a:endParaRPr lang="en-US" dirty="0"/>
          </a:p>
        </p:txBody>
      </p:sp>
      <p:pic>
        <p:nvPicPr>
          <p:cNvPr id="10" name="Picture 9" descr="dark-decay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2209800"/>
            <a:ext cx="6443362" cy="1981200"/>
          </a:xfrm>
          <a:prstGeom prst="rect">
            <a:avLst/>
          </a:prstGeom>
        </p:spPr>
      </p:pic>
      <p:pic>
        <p:nvPicPr>
          <p:cNvPr id="11" name="Picture 10" descr="dark-decay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4191000"/>
            <a:ext cx="6432997" cy="211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E2E-90AD-4E85-AF6C-FA29CE9052C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Title 7"/>
          <p:cNvSpPr txBox="1">
            <a:spLocks noGrp="1"/>
          </p:cNvSpPr>
          <p:nvPr>
            <p:ph type="title"/>
          </p:nvPr>
        </p:nvSpPr>
        <p:spPr>
          <a:xfrm>
            <a:off x="533400" y="218182"/>
            <a:ext cx="8153400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NMSSM search at D0</a:t>
            </a:r>
            <a:br>
              <a:rPr lang="en-US" sz="3200" b="1" dirty="0" smtClean="0"/>
            </a:br>
            <a:r>
              <a:rPr lang="en-US" sz="3200" b="1" dirty="0" smtClean="0"/>
              <a:t> h →</a:t>
            </a:r>
            <a:r>
              <a:rPr lang="en-US" sz="3200" b="1" dirty="0" err="1" smtClean="0"/>
              <a:t>aa</a:t>
            </a:r>
            <a:r>
              <a:rPr lang="en-US" sz="3200" b="1" dirty="0" smtClean="0"/>
              <a:t>→ </a:t>
            </a:r>
            <a:r>
              <a:rPr lang="el-GR" sz="3200" b="1" dirty="0" smtClean="0"/>
              <a:t>μμ</a:t>
            </a:r>
            <a:r>
              <a:rPr lang="en-US" sz="3200" b="1" dirty="0" smtClean="0"/>
              <a:t> </a:t>
            </a:r>
            <a:r>
              <a:rPr lang="el-GR" sz="3200" b="1" dirty="0" smtClean="0"/>
              <a:t>μμ</a:t>
            </a:r>
            <a:r>
              <a:rPr lang="en-US" sz="3200" b="1" dirty="0" smtClean="0"/>
              <a:t> and h →</a:t>
            </a:r>
            <a:r>
              <a:rPr lang="en-US" sz="3200" b="1" dirty="0" err="1" smtClean="0"/>
              <a:t>aa</a:t>
            </a:r>
            <a:r>
              <a:rPr lang="en-US" sz="3200" b="1" dirty="0" smtClean="0"/>
              <a:t>→ </a:t>
            </a:r>
            <a:r>
              <a:rPr lang="el-GR" sz="3200" b="1" dirty="0" smtClean="0"/>
              <a:t>μμ</a:t>
            </a:r>
            <a:r>
              <a:rPr lang="en-US" sz="3200" b="1" dirty="0" smtClean="0"/>
              <a:t> </a:t>
            </a:r>
            <a:r>
              <a:rPr lang="el-GR" sz="3200" b="1" dirty="0" smtClean="0">
                <a:latin typeface="Calibri"/>
              </a:rPr>
              <a:t>ττ</a:t>
            </a:r>
            <a:endParaRPr lang="en-US" sz="3200" b="1" dirty="0" smtClean="0">
              <a:latin typeface="Brush Script MT" pitchFamily="66" charset="0"/>
            </a:endParaRPr>
          </a:p>
        </p:txBody>
      </p:sp>
      <p:pic>
        <p:nvPicPr>
          <p:cNvPr id="9" name="Picture 8" descr="D0-htoaatomu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3600"/>
            <a:ext cx="4707462" cy="4343400"/>
          </a:xfrm>
          <a:prstGeom prst="rect">
            <a:avLst/>
          </a:prstGeom>
        </p:spPr>
      </p:pic>
      <p:pic>
        <p:nvPicPr>
          <p:cNvPr id="11" name="Content Placeholder 7" descr="D0-haamutau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85473"/>
            <a:ext cx="4419600" cy="3634327"/>
          </a:xfrm>
        </p:spPr>
      </p:pic>
      <p:sp>
        <p:nvSpPr>
          <p:cNvPr id="12" name="TextBox 11"/>
          <p:cNvSpPr txBox="1"/>
          <p:nvPr/>
        </p:nvSpPr>
        <p:spPr>
          <a:xfrm>
            <a:off x="381000" y="14478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Looking for two pairs of isolated muons found in a narrow cone; a muons pair is defined as one muon plus one companion track found very near the muon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Limits on h</a:t>
            </a:r>
            <a:r>
              <a:rPr lang="el-GR" dirty="0" smtClean="0"/>
              <a:t>→</a:t>
            </a:r>
            <a:r>
              <a:rPr lang="en-US" dirty="0" err="1" smtClean="0"/>
              <a:t>aa</a:t>
            </a:r>
            <a:r>
              <a:rPr lang="el-GR" dirty="0" smtClean="0"/>
              <a:t>→μμ</a:t>
            </a:r>
            <a:r>
              <a:rPr lang="en-US" dirty="0" smtClean="0"/>
              <a:t> </a:t>
            </a:r>
            <a:r>
              <a:rPr lang="el-GR" dirty="0" smtClean="0"/>
              <a:t>μμ</a:t>
            </a:r>
            <a:r>
              <a:rPr lang="en-US" dirty="0" smtClean="0"/>
              <a:t> from D0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038600" cy="45259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Search similar to             	h</a:t>
            </a:r>
            <a:r>
              <a:rPr lang="el-GR" dirty="0" smtClean="0"/>
              <a:t>→</a:t>
            </a:r>
            <a:r>
              <a:rPr lang="el-GR" b="1" dirty="0" smtClean="0"/>
              <a:t> </a:t>
            </a:r>
            <a:r>
              <a:rPr lang="el-GR" dirty="0" smtClean="0"/>
              <a:t>φφ</a:t>
            </a:r>
            <a:r>
              <a:rPr lang="el-GR" b="1" dirty="0" smtClean="0"/>
              <a:t> </a:t>
            </a:r>
            <a:r>
              <a:rPr lang="el-GR" dirty="0" smtClean="0"/>
              <a:t>→μμ</a:t>
            </a:r>
            <a:r>
              <a:rPr lang="en-US" dirty="0" smtClean="0"/>
              <a:t>         	</a:t>
            </a:r>
          </a:p>
          <a:p>
            <a:r>
              <a:rPr lang="en-US" dirty="0" smtClean="0"/>
              <a:t>Look for two isolated and collimated muons</a:t>
            </a:r>
          </a:p>
          <a:p>
            <a:r>
              <a:rPr lang="en-US" dirty="0" smtClean="0"/>
              <a:t>They put a limit on </a:t>
            </a:r>
          </a:p>
          <a:p>
            <a:pPr>
              <a:buNone/>
            </a:pPr>
            <a:r>
              <a:rPr lang="el-GR" dirty="0" smtClean="0"/>
              <a:t>σ</a:t>
            </a:r>
            <a:r>
              <a:rPr lang="en-US" dirty="0" smtClean="0"/>
              <a:t>(pp </a:t>
            </a:r>
            <a:r>
              <a:rPr lang="el-GR" dirty="0" smtClean="0"/>
              <a:t>→</a:t>
            </a:r>
            <a:r>
              <a:rPr lang="en-US" dirty="0" err="1" smtClean="0"/>
              <a:t>h+X</a:t>
            </a:r>
            <a:r>
              <a:rPr lang="en-US" dirty="0" smtClean="0"/>
              <a:t>) </a:t>
            </a:r>
            <a:r>
              <a:rPr lang="en-US" sz="2400" dirty="0" smtClean="0"/>
              <a:t>x</a:t>
            </a:r>
            <a:r>
              <a:rPr lang="en-US" dirty="0" smtClean="0"/>
              <a:t> BR(h</a:t>
            </a:r>
            <a:r>
              <a:rPr lang="el-GR" dirty="0" smtClean="0">
                <a:latin typeface="Calibri"/>
              </a:rPr>
              <a:t>→</a:t>
            </a:r>
            <a:r>
              <a:rPr lang="en-US" dirty="0" err="1" smtClean="0">
                <a:latin typeface="Calibri"/>
              </a:rPr>
              <a:t>aa</a:t>
            </a:r>
            <a:r>
              <a:rPr lang="en-US" dirty="0" smtClean="0">
                <a:latin typeface="Calibri"/>
              </a:rPr>
              <a:t>) </a:t>
            </a:r>
            <a:r>
              <a:rPr lang="en-US" sz="2400" dirty="0" smtClean="0">
                <a:latin typeface="Calibri"/>
              </a:rPr>
              <a:t>x</a:t>
            </a:r>
            <a:r>
              <a:rPr lang="en-US" dirty="0" smtClean="0">
                <a:latin typeface="Calibri"/>
              </a:rPr>
              <a:t> </a:t>
            </a:r>
            <a:r>
              <a:rPr lang="en-US" dirty="0" smtClean="0"/>
              <a:t>BR(a</a:t>
            </a:r>
            <a:r>
              <a:rPr lang="el-GR" dirty="0" smtClean="0"/>
              <a:t> →μμ</a:t>
            </a:r>
            <a:r>
              <a:rPr lang="en-US" dirty="0" smtClean="0"/>
              <a:t>)</a:t>
            </a:r>
            <a:r>
              <a:rPr lang="en-US" baseline="30000" dirty="0" smtClean="0"/>
              <a:t>2 </a:t>
            </a:r>
            <a:r>
              <a:rPr lang="en-US" dirty="0" smtClean="0"/>
              <a:t> ~ 10 </a:t>
            </a:r>
            <a:r>
              <a:rPr lang="en-US" dirty="0" err="1" smtClean="0"/>
              <a:t>fb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l-GR" dirty="0" smtClean="0"/>
              <a:t>σ</a:t>
            </a:r>
            <a:r>
              <a:rPr lang="en-US" dirty="0" smtClean="0"/>
              <a:t>(pp </a:t>
            </a:r>
            <a:r>
              <a:rPr lang="el-GR" dirty="0" smtClean="0"/>
              <a:t>→</a:t>
            </a:r>
            <a:r>
              <a:rPr lang="en-US" dirty="0" err="1" smtClean="0"/>
              <a:t>h+X</a:t>
            </a:r>
            <a:r>
              <a:rPr lang="en-US" dirty="0" smtClean="0"/>
              <a:t>) ~ 100 </a:t>
            </a:r>
            <a:r>
              <a:rPr lang="en-US" dirty="0" err="1" smtClean="0"/>
              <a:t>fb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 then BR(a</a:t>
            </a:r>
            <a:r>
              <a:rPr lang="el-GR" dirty="0" smtClean="0"/>
              <a:t> →μμ</a:t>
            </a:r>
            <a:r>
              <a:rPr lang="en-US" dirty="0" smtClean="0"/>
              <a:t>)  &lt; 10% for BR(h</a:t>
            </a:r>
            <a:r>
              <a:rPr lang="el-GR" dirty="0" smtClean="0"/>
              <a:t>→</a:t>
            </a:r>
            <a:r>
              <a:rPr lang="en-US" dirty="0" err="1" smtClean="0"/>
              <a:t>aa</a:t>
            </a:r>
            <a:r>
              <a:rPr lang="en-US" dirty="0" smtClean="0"/>
              <a:t>) = 100%     </a:t>
            </a:r>
          </a:p>
          <a:p>
            <a:endParaRPr lang="en-US" dirty="0" smtClean="0"/>
          </a:p>
          <a:p>
            <a:pPr>
              <a:buNone/>
            </a:pPr>
            <a:endParaRPr lang="en-US" baseline="300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8" name="Content Placeholder 7" descr="D0-limi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38600" y="1600200"/>
            <a:ext cx="5185224" cy="410909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E2E-90AD-4E85-AF6C-FA29CE9052C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Preliminary look at lepton jets:</a:t>
            </a:r>
            <a:br>
              <a:rPr lang="en-US" dirty="0" smtClean="0"/>
            </a:br>
            <a:r>
              <a:rPr lang="en-US" dirty="0" smtClean="0"/>
              <a:t>muon pairs are found within </a:t>
            </a:r>
            <a:r>
              <a:rPr lang="el-GR" dirty="0" smtClean="0"/>
              <a:t>δ</a:t>
            </a:r>
            <a:r>
              <a:rPr lang="en-US" dirty="0" smtClean="0"/>
              <a:t>r &lt; 0.2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3200400" cy="4724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 smtClean="0"/>
              <a:t>h </a:t>
            </a:r>
            <a:r>
              <a:rPr lang="en-US" sz="2400" dirty="0" smtClean="0">
                <a:latin typeface="Calibri"/>
              </a:rPr>
              <a:t>→ </a:t>
            </a:r>
            <a:r>
              <a:rPr lang="el-GR" sz="2400" dirty="0" smtClean="0">
                <a:latin typeface="Calibri"/>
              </a:rPr>
              <a:t>φφ</a:t>
            </a:r>
            <a:r>
              <a:rPr lang="en-US" sz="2400" dirty="0" smtClean="0">
                <a:latin typeface="Calibri"/>
              </a:rPr>
              <a:t> </a:t>
            </a:r>
            <a:r>
              <a:rPr lang="el-GR" sz="2400" dirty="0" smtClean="0">
                <a:latin typeface="Calibri"/>
              </a:rPr>
              <a:t>→</a:t>
            </a:r>
            <a:r>
              <a:rPr lang="en-US" sz="2400" dirty="0" smtClean="0">
                <a:latin typeface="Calibri"/>
              </a:rPr>
              <a:t> </a:t>
            </a:r>
            <a:r>
              <a:rPr lang="el-GR" sz="2400" dirty="0" smtClean="0">
                <a:latin typeface="Calibri"/>
              </a:rPr>
              <a:t>μμ</a:t>
            </a:r>
            <a:r>
              <a:rPr lang="en-US" sz="2400" dirty="0" smtClean="0">
                <a:latin typeface="Calibri"/>
              </a:rPr>
              <a:t> </a:t>
            </a:r>
            <a:r>
              <a:rPr lang="el-GR" sz="2400" dirty="0" smtClean="0"/>
              <a:t>μμ</a:t>
            </a:r>
            <a:endParaRPr lang="en-US" sz="2400" dirty="0" smtClean="0">
              <a:latin typeface="Calibri"/>
            </a:endParaRPr>
          </a:p>
          <a:p>
            <a:pPr lvl="1"/>
            <a:r>
              <a:rPr lang="en-US" sz="1800" dirty="0" smtClean="0">
                <a:latin typeface="Calibri"/>
              </a:rPr>
              <a:t>Following predictions by Matt </a:t>
            </a:r>
            <a:r>
              <a:rPr lang="en-US" sz="1800" dirty="0" err="1" smtClean="0">
                <a:latin typeface="Calibri"/>
              </a:rPr>
              <a:t>Strassler</a:t>
            </a:r>
            <a:endParaRPr lang="en-US" sz="1800" dirty="0" smtClean="0">
              <a:latin typeface="Calibri"/>
            </a:endParaRPr>
          </a:p>
          <a:p>
            <a:pPr lvl="1"/>
            <a:r>
              <a:rPr lang="en-US" sz="1800" dirty="0" err="1" smtClean="0">
                <a:latin typeface="Calibri"/>
              </a:rPr>
              <a:t>m</a:t>
            </a:r>
            <a:r>
              <a:rPr lang="en-US" sz="1800" baseline="-25000" dirty="0" err="1" smtClean="0">
                <a:latin typeface="Calibri"/>
              </a:rPr>
              <a:t>h</a:t>
            </a:r>
            <a:r>
              <a:rPr lang="en-US" sz="1800" dirty="0" smtClean="0">
                <a:latin typeface="Calibri"/>
              </a:rPr>
              <a:t> = 140 GeV</a:t>
            </a:r>
          </a:p>
          <a:p>
            <a:pPr lvl="1"/>
            <a:r>
              <a:rPr lang="en-US" sz="1800" dirty="0" smtClean="0">
                <a:latin typeface="Calibri"/>
              </a:rPr>
              <a:t>m</a:t>
            </a:r>
            <a:r>
              <a:rPr lang="el-GR" sz="1800" baseline="-25000" dirty="0" smtClean="0"/>
              <a:t>φ</a:t>
            </a:r>
            <a:r>
              <a:rPr lang="en-US" sz="1800" dirty="0" smtClean="0"/>
              <a:t> = 1 GeV</a:t>
            </a:r>
          </a:p>
          <a:p>
            <a:r>
              <a:rPr lang="en-US" sz="2400" dirty="0" smtClean="0"/>
              <a:t>No problem finding </a:t>
            </a:r>
            <a:r>
              <a:rPr lang="el-GR" sz="2400" dirty="0" smtClean="0"/>
              <a:t>μ</a:t>
            </a:r>
            <a:r>
              <a:rPr lang="en-US" sz="2400" dirty="0" smtClean="0"/>
              <a:t> and reconstructing </a:t>
            </a:r>
            <a:r>
              <a:rPr lang="el-GR" sz="2400" dirty="0" smtClean="0"/>
              <a:t>φ</a:t>
            </a:r>
            <a:endParaRPr lang="en-US" sz="2400" dirty="0" smtClean="0"/>
          </a:p>
          <a:p>
            <a:r>
              <a:rPr lang="en-US" sz="2400" dirty="0" smtClean="0"/>
              <a:t>Closest muons give the right combo:</a:t>
            </a:r>
          </a:p>
          <a:p>
            <a:pPr algn="ctr">
              <a:buNone/>
            </a:pPr>
            <a:r>
              <a:rPr lang="el-GR" sz="2400" dirty="0" smtClean="0"/>
              <a:t>δ</a:t>
            </a:r>
            <a:r>
              <a:rPr lang="en-US" sz="2400" dirty="0" smtClean="0"/>
              <a:t>r &lt; 0.2</a:t>
            </a:r>
          </a:p>
          <a:p>
            <a:pPr algn="ctr">
              <a:buNone/>
            </a:pPr>
            <a:r>
              <a:rPr lang="el-GR" sz="2400" dirty="0" smtClean="0"/>
              <a:t>δ</a:t>
            </a:r>
            <a:r>
              <a:rPr lang="en-US" sz="2400" dirty="0" smtClean="0"/>
              <a:t>r = √(</a:t>
            </a:r>
            <a:r>
              <a:rPr lang="el-GR" sz="2400" dirty="0" smtClean="0"/>
              <a:t>δη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+ </a:t>
            </a:r>
            <a:r>
              <a:rPr lang="el-GR" sz="2400" dirty="0" smtClean="0"/>
              <a:t>δ</a:t>
            </a:r>
            <a:r>
              <a:rPr lang="el-GR" sz="2000" dirty="0" smtClean="0"/>
              <a:t>φ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</a:t>
            </a:r>
          </a:p>
        </p:txBody>
      </p:sp>
      <p:pic>
        <p:nvPicPr>
          <p:cNvPr id="8" name="Content Placeholder 7" descr="c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05200" y="1219200"/>
            <a:ext cx="5419676" cy="5256269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E2E-90AD-4E85-AF6C-FA29CE9052C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1219200"/>
            <a:ext cx="685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δ</a:t>
            </a:r>
            <a:r>
              <a:rPr lang="en-US" sz="2800" b="1" dirty="0" smtClean="0"/>
              <a:t>r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48400" y="1219200"/>
            <a:ext cx="685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δ</a:t>
            </a:r>
            <a:r>
              <a:rPr lang="en-US" sz="2800" b="1" dirty="0" smtClean="0"/>
              <a:t>φ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57600" y="3810000"/>
            <a:ext cx="685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δ</a:t>
            </a:r>
            <a:r>
              <a:rPr lang="en-US" sz="2800" b="1" dirty="0" smtClean="0"/>
              <a:t>η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24600" y="3810000"/>
            <a:ext cx="685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</a:t>
            </a:r>
            <a:r>
              <a:rPr lang="en-US" sz="2800" b="1" baseline="-25000" dirty="0" err="1" smtClean="0"/>
              <a:t>φ</a:t>
            </a:r>
            <a:endParaRPr lang="en-US" sz="2800" b="1" baseline="-25000" dirty="0"/>
          </a:p>
        </p:txBody>
      </p:sp>
      <p:sp>
        <p:nvSpPr>
          <p:cNvPr id="14" name="TextBox 13"/>
          <p:cNvSpPr txBox="1"/>
          <p:nvPr/>
        </p:nvSpPr>
        <p:spPr>
          <a:xfrm rot="20141652">
            <a:off x="2150197" y="3200400"/>
            <a:ext cx="7239000" cy="1107996"/>
          </a:xfrm>
          <a:prstGeom prst="rect">
            <a:avLst/>
          </a:prstGeom>
          <a:solidFill>
            <a:srgbClr val="FFFFCC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Very preliminary </a:t>
            </a:r>
            <a:endParaRPr lang="en-US" sz="6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c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9407" y="1524000"/>
            <a:ext cx="5329480" cy="4800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m</a:t>
            </a:r>
            <a:r>
              <a:rPr lang="el-GR" baseline="-25000" dirty="0" smtClean="0"/>
              <a:t>φ</a:t>
            </a:r>
            <a:r>
              <a:rPr lang="en-US" dirty="0" smtClean="0"/>
              <a:t> easily reconstructed for close muon pairs in ATLAS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35E9-2981-4DC8-8A6E-3202D5F41192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Pauline Gagnon, 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20141652">
            <a:off x="1015117" y="3225360"/>
            <a:ext cx="7511362" cy="1107996"/>
          </a:xfrm>
          <a:prstGeom prst="rect">
            <a:avLst/>
          </a:prstGeom>
          <a:solidFill>
            <a:srgbClr val="FFFFCC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Very preliminary </a:t>
            </a:r>
            <a:endParaRPr lang="en-US" sz="6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5943600"/>
            <a:ext cx="685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</a:t>
            </a:r>
            <a:r>
              <a:rPr lang="en-US" sz="2800" b="1" baseline="-25000" dirty="0" err="1" smtClean="0"/>
              <a:t>φ</a:t>
            </a:r>
            <a:endParaRPr lang="en-US" sz="2800" b="1" baseline="-25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09696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Main problem right now in ATLAS: 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44958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Events do not pass the ATLAS level 2 muon triggers</a:t>
            </a:r>
          </a:p>
          <a:p>
            <a:pPr lvl="1"/>
            <a:r>
              <a:rPr lang="en-US" dirty="0" smtClean="0"/>
              <a:t>First trigger level is all hardware</a:t>
            </a:r>
          </a:p>
          <a:p>
            <a:pPr lvl="1"/>
            <a:r>
              <a:rPr lang="en-US" dirty="0" smtClean="0"/>
              <a:t>Then level 2 and event filter are software algorithms</a:t>
            </a:r>
          </a:p>
          <a:p>
            <a:r>
              <a:rPr lang="en-US" dirty="0" smtClean="0"/>
              <a:t>Need to develop new level 2 algorithms</a:t>
            </a:r>
          </a:p>
          <a:p>
            <a:pPr lvl="1"/>
            <a:r>
              <a:rPr lang="en-US" dirty="0" smtClean="0"/>
              <a:t>About 90% of muons pass the first trigger level</a:t>
            </a:r>
          </a:p>
          <a:p>
            <a:pPr lvl="1"/>
            <a:r>
              <a:rPr lang="en-US" dirty="0" smtClean="0"/>
              <a:t>Only ~10% accepted when muon spectrometer segments are matched with tracks from tracking system</a:t>
            </a:r>
          </a:p>
          <a:p>
            <a:pPr lvl="1"/>
            <a:r>
              <a:rPr lang="en-US" dirty="0" smtClean="0"/>
              <a:t>Need to develop new algorithms that won’t flood the trigger system</a:t>
            </a:r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E2E-90AD-4E85-AF6C-FA29CE9052C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Stay tune….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648200"/>
          </a:xfrm>
        </p:spPr>
        <p:txBody>
          <a:bodyPr/>
          <a:lstStyle/>
          <a:p>
            <a:r>
              <a:rPr lang="en-US" dirty="0" smtClean="0"/>
              <a:t>Clearly, much remains to be done on this</a:t>
            </a:r>
          </a:p>
          <a:p>
            <a:r>
              <a:rPr lang="en-US" dirty="0" smtClean="0"/>
              <a:t>For sure, interesting results will soon be available:</a:t>
            </a:r>
          </a:p>
          <a:p>
            <a:pPr lvl="1"/>
            <a:r>
              <a:rPr lang="en-US" dirty="0" smtClean="0"/>
              <a:t>From astrophysics experiments such as Fermi</a:t>
            </a:r>
          </a:p>
          <a:p>
            <a:pPr lvl="1"/>
            <a:r>
              <a:rPr lang="en-US" dirty="0" smtClean="0"/>
              <a:t>From the </a:t>
            </a:r>
            <a:r>
              <a:rPr lang="en-US" dirty="0" err="1" smtClean="0"/>
              <a:t>Tevatron</a:t>
            </a:r>
            <a:r>
              <a:rPr lang="en-US" dirty="0" smtClean="0"/>
              <a:t> and LHC</a:t>
            </a:r>
          </a:p>
          <a:p>
            <a:pPr lvl="1"/>
            <a:r>
              <a:rPr lang="en-US" dirty="0" smtClean="0"/>
              <a:t>From Babar/Belle</a:t>
            </a:r>
          </a:p>
          <a:p>
            <a:pPr lvl="1"/>
            <a:r>
              <a:rPr lang="en-US" dirty="0" smtClean="0"/>
              <a:t>From g-2 experiments</a:t>
            </a:r>
          </a:p>
          <a:p>
            <a:r>
              <a:rPr lang="en-US" dirty="0" smtClean="0"/>
              <a:t>And  expect much more to be written on this topic!</a:t>
            </a:r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E2E-90AD-4E85-AF6C-FA29CE9052C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But what about that moose?</a:t>
            </a:r>
            <a:endParaRPr lang="en-US" dirty="0"/>
          </a:p>
        </p:txBody>
      </p:sp>
      <p:pic>
        <p:nvPicPr>
          <p:cNvPr id="7" name="Content Placeholder 6" descr="moos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3149" y="1600200"/>
            <a:ext cx="4635839" cy="435848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35E9-2981-4DC8-8A6E-3202D5F41192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Dark Matter is seen by Weak Gravitational </a:t>
            </a:r>
            <a:r>
              <a:rPr lang="en-US" dirty="0" err="1" smtClean="0"/>
              <a:t>Lensing</a:t>
            </a:r>
            <a:endParaRPr lang="en-US" dirty="0"/>
          </a:p>
        </p:txBody>
      </p:sp>
      <p:pic>
        <p:nvPicPr>
          <p:cNvPr id="9" name="Content Placeholder 8" descr="bullet-cluster-lens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524000"/>
            <a:ext cx="5029382" cy="35814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35E9-2981-4DC8-8A6E-3202D5F41192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Pauline Gagnon, 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410200" y="1600200"/>
            <a:ext cx="3657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Same event seen by the Hubble telescope through gravitational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lensing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Dark matter from each cluster passed over each other without interacting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aseline="0" dirty="0" smtClean="0"/>
              <a:t>Shows the contours of gravitational</a:t>
            </a:r>
            <a:r>
              <a:rPr lang="en-US" sz="3200" dirty="0" smtClean="0"/>
              <a:t> field caused by dark matter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quiv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150" y="4392490"/>
            <a:ext cx="2847975" cy="150495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35E9-2981-4DC8-8A6E-3202D5F41192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 Recipe for a </a:t>
            </a:r>
            <a:r>
              <a:rPr lang="en-US" dirty="0" err="1" smtClean="0"/>
              <a:t>SuperDark</a:t>
            </a:r>
            <a:r>
              <a:rPr lang="en-US" dirty="0" smtClean="0"/>
              <a:t> Moose in a Hidden Valley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52950" y="4343400"/>
            <a:ext cx="507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?</a:t>
            </a:r>
          </a:p>
          <a:p>
            <a:r>
              <a:rPr lang="en-US" sz="4000" b="1" dirty="0" smtClean="0"/>
              <a:t>=</a:t>
            </a:r>
            <a:endParaRPr lang="en-US" b="1" dirty="0"/>
          </a:p>
        </p:txBody>
      </p:sp>
      <p:pic>
        <p:nvPicPr>
          <p:cNvPr id="10" name="Picture 9" descr="moo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150" y="4419600"/>
            <a:ext cx="1543050" cy="14507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2847121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“Dark” since we’re dealing with dark matter…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2296259"/>
            <a:ext cx="8610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400" b="1" dirty="0" smtClean="0"/>
              <a:t>“Super” because this one is associated with </a:t>
            </a:r>
            <a:r>
              <a:rPr lang="en-US" sz="2400" b="1" dirty="0" err="1" smtClean="0"/>
              <a:t>SuperSymmetry</a:t>
            </a:r>
            <a:endParaRPr lang="en-US" sz="28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28600" y="3326249"/>
            <a:ext cx="8686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400" b="1" dirty="0" smtClean="0"/>
              <a:t>A “moose” or “quiver”  is a diagram used in gauge theory for its resemblance (!) to moose antlers…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1447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The “Hidden Valley” bit because all this requires this parallel dark sector world called “Hidden Valley”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Best way to catch a moose in ATLAS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124200"/>
            <a:ext cx="8305800" cy="11430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Just call it! </a:t>
            </a:r>
            <a:r>
              <a:rPr lang="en-US" sz="2000" u="sng" dirty="0" smtClean="0">
                <a:hlinkClick r:id="rId2"/>
              </a:rPr>
              <a:t>http://www.youtube.com/watch?v=29xM6VpXWl4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35E9-2981-4DC8-8A6E-3202D5F41192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Pauline Gagnon, 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Reach on </a:t>
            </a:r>
            <a:r>
              <a:rPr lang="el-GR" dirty="0" smtClean="0"/>
              <a:t>ε</a:t>
            </a:r>
            <a:r>
              <a:rPr lang="en-US" baseline="-25000" dirty="0" smtClean="0"/>
              <a:t>eff</a:t>
            </a:r>
            <a:r>
              <a:rPr lang="en-US" baseline="30000" dirty="0" smtClean="0"/>
              <a:t>2 </a:t>
            </a:r>
            <a:r>
              <a:rPr lang="en-US" dirty="0" smtClean="0"/>
              <a:t>from BaBar </a:t>
            </a:r>
            <a:r>
              <a:rPr lang="en-US" baseline="-10000" dirty="0" smtClean="0"/>
              <a:t>~</a:t>
            </a:r>
            <a:r>
              <a:rPr lang="en-US" dirty="0" smtClean="0"/>
              <a:t> 10</a:t>
            </a:r>
            <a:r>
              <a:rPr lang="en-US" baseline="30000" dirty="0" smtClean="0"/>
              <a:t>-3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preliminary work from Lian-Tao Wang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E2E-90AD-4E85-AF6C-FA29CE9052C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10" name="Picture 9" descr="babarrea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45509"/>
            <a:ext cx="6477000" cy="47425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38600" y="5943600"/>
            <a:ext cx="1295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</a:t>
            </a:r>
            <a:r>
              <a:rPr lang="el-GR" sz="2000" b="1" baseline="-25000" dirty="0" smtClean="0"/>
              <a:t>φ</a:t>
            </a:r>
            <a:r>
              <a:rPr lang="en-US" sz="2000" b="1" dirty="0" smtClean="0"/>
              <a:t> (GeV)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Decay length and track resolution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100" dirty="0" smtClean="0"/>
              <a:t>Lian-Tao Wang et al. arXiv:0901.0283v1 </a:t>
            </a:r>
            <a:endParaRPr lang="en-US" dirty="0"/>
          </a:p>
        </p:txBody>
      </p:sp>
      <p:pic>
        <p:nvPicPr>
          <p:cNvPr id="8" name="Content Placeholder 7" descr="decay-length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1676400"/>
            <a:ext cx="7620000" cy="1121491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E2E-90AD-4E85-AF6C-FA29CE9052C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2895600"/>
            <a:ext cx="8153400" cy="32932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With a typical boost: </a:t>
            </a:r>
            <a:r>
              <a:rPr lang="el-GR" sz="2400" b="1" dirty="0" smtClean="0"/>
              <a:t>γ</a:t>
            </a:r>
            <a:r>
              <a:rPr lang="en-US" sz="2400" b="1" dirty="0" smtClean="0"/>
              <a:t> </a:t>
            </a:r>
            <a:r>
              <a:rPr lang="en-US" sz="3600" b="1" baseline="-10000" dirty="0" smtClean="0"/>
              <a:t>~</a:t>
            </a:r>
            <a:r>
              <a:rPr lang="en-US" sz="2400" b="1" dirty="0" smtClean="0"/>
              <a:t> O(10), displaced vertex if </a:t>
            </a:r>
            <a:r>
              <a:rPr lang="el-GR" sz="2400" b="1" dirty="0" smtClean="0"/>
              <a:t>ε</a:t>
            </a:r>
            <a:r>
              <a:rPr lang="en-US" sz="2400" b="1" dirty="0" smtClean="0"/>
              <a:t> &lt; 10</a:t>
            </a:r>
            <a:r>
              <a:rPr lang="en-US" sz="2400" b="1" baseline="30000" dirty="0" smtClean="0"/>
              <a:t>-4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 we would not see it in early data with 200 pb</a:t>
            </a:r>
            <a:r>
              <a:rPr lang="en-US" sz="2400" b="1" baseline="30000" dirty="0" smtClean="0"/>
              <a:t>-1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The opening angle between 2 leptons is </a:t>
            </a:r>
            <a:r>
              <a:rPr lang="el-GR" sz="2400" b="1" dirty="0" smtClean="0"/>
              <a:t>δ</a:t>
            </a:r>
            <a:r>
              <a:rPr lang="en-US" sz="2400" b="1" dirty="0" smtClean="0"/>
              <a:t>(</a:t>
            </a:r>
            <a:r>
              <a:rPr lang="el-GR" sz="2400" b="1" dirty="0" smtClean="0"/>
              <a:t>θ</a:t>
            </a:r>
            <a:r>
              <a:rPr lang="en-US" sz="2400" b="1" dirty="0" smtClean="0"/>
              <a:t>) </a:t>
            </a:r>
            <a:r>
              <a:rPr lang="en-US" sz="2400" b="1" baseline="-10000" dirty="0" smtClean="0"/>
              <a:t>~  </a:t>
            </a:r>
            <a:r>
              <a:rPr lang="en-US" sz="2400" b="1" dirty="0" smtClean="0"/>
              <a:t>m</a:t>
            </a:r>
            <a:r>
              <a:rPr lang="el-GR" sz="2400" b="1" baseline="-25000" dirty="0" smtClean="0"/>
              <a:t>γ</a:t>
            </a:r>
            <a:r>
              <a:rPr lang="en-US" sz="2400" b="1" baseline="-25000" dirty="0" smtClean="0"/>
              <a:t>’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p</a:t>
            </a:r>
            <a:r>
              <a:rPr lang="en-US" sz="2400" b="1" baseline="-25000" dirty="0" err="1" smtClean="0"/>
              <a:t>T</a:t>
            </a:r>
            <a:r>
              <a:rPr lang="en-US" sz="2400" b="1" baseline="-25000" dirty="0" smtClean="0"/>
              <a:t>  </a:t>
            </a:r>
            <a:r>
              <a:rPr lang="en-US" sz="2400" b="1" dirty="0" smtClean="0"/>
              <a:t>&lt; 0.1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This means </a:t>
            </a:r>
            <a:r>
              <a:rPr lang="el-GR" sz="2400" b="1" dirty="0" smtClean="0"/>
              <a:t>Δ</a:t>
            </a:r>
            <a:r>
              <a:rPr lang="en-US" sz="2400" b="1" dirty="0" smtClean="0"/>
              <a:t>(</a:t>
            </a:r>
            <a:r>
              <a:rPr lang="el-GR" sz="2400" b="1" dirty="0" smtClean="0"/>
              <a:t>η</a:t>
            </a:r>
            <a:r>
              <a:rPr lang="en-US" sz="2400" b="1" dirty="0" smtClean="0"/>
              <a:t>) </a:t>
            </a:r>
            <a:r>
              <a:rPr lang="en-US" sz="2400" b="1" baseline="-10000" dirty="0" smtClean="0"/>
              <a:t>~ </a:t>
            </a:r>
            <a:r>
              <a:rPr lang="en-US" sz="2400" b="1" dirty="0" smtClean="0"/>
              <a:t>50 </a:t>
            </a:r>
            <a:r>
              <a:rPr lang="en-US" sz="2400" b="1" dirty="0" err="1" smtClean="0"/>
              <a:t>mrad</a:t>
            </a:r>
            <a:r>
              <a:rPr lang="en-US" sz="2400" b="1" dirty="0" smtClean="0"/>
              <a:t> for </a:t>
            </a:r>
            <a:r>
              <a:rPr lang="el-GR" sz="2400" b="1" dirty="0" smtClean="0"/>
              <a:t>θ</a:t>
            </a:r>
            <a:r>
              <a:rPr lang="en-US" sz="2400" b="1" dirty="0" smtClean="0"/>
              <a:t> </a:t>
            </a:r>
            <a:r>
              <a:rPr lang="en-US" sz="2400" b="1" baseline="-10000" dirty="0" smtClean="0"/>
              <a:t>~</a:t>
            </a:r>
            <a:r>
              <a:rPr lang="en-US" sz="2400" b="1" dirty="0" smtClean="0"/>
              <a:t> </a:t>
            </a:r>
            <a:r>
              <a:rPr lang="el-GR" sz="2400" b="1" dirty="0" smtClean="0"/>
              <a:t>π</a:t>
            </a:r>
            <a:r>
              <a:rPr lang="en-US" sz="2400" b="1" dirty="0" smtClean="0"/>
              <a:t>/2 </a:t>
            </a:r>
            <a:endParaRPr lang="en-US" sz="2400" b="1" baseline="-25000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ATLAS can resolve 2 tracks with about 1 </a:t>
            </a:r>
            <a:r>
              <a:rPr lang="en-US" sz="2400" b="1" dirty="0" err="1" smtClean="0"/>
              <a:t>mrad</a:t>
            </a:r>
            <a:r>
              <a:rPr lang="en-US" sz="2400" b="1" dirty="0" smtClean="0"/>
              <a:t> separation: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Pixel resolution: 100 microns; last layer at 12 cm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At higher rapidity, even easier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Could be seen in early data for </a:t>
            </a:r>
            <a:r>
              <a:rPr lang="el-GR" sz="2400" b="1" dirty="0" smtClean="0"/>
              <a:t>ε</a:t>
            </a:r>
            <a:r>
              <a:rPr lang="en-US" sz="2400" b="1" dirty="0" smtClean="0"/>
              <a:t> ≥ 10</a:t>
            </a:r>
            <a:r>
              <a:rPr lang="en-US" sz="2400" b="1" baseline="30000" dirty="0" smtClean="0"/>
              <a:t>-3</a:t>
            </a:r>
            <a:endParaRPr lang="en-US" sz="2400" b="1" dirty="0" smtClean="0"/>
          </a:p>
          <a:p>
            <a:pPr algn="ctr"/>
            <a:endParaRPr lang="en-US" sz="2400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So dark matter is there but interacts very weakly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35E9-2981-4DC8-8A6E-3202D5F41192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Pauline Gagnon, 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 descr="bullet-cluster-superimpos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52600"/>
            <a:ext cx="5225701" cy="3505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600201"/>
            <a:ext cx="3962400" cy="44958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Inter-galactic gas clouds collided but the dark matter kept moving on</a:t>
            </a:r>
          </a:p>
          <a:p>
            <a:pPr>
              <a:buNone/>
            </a:pPr>
            <a:r>
              <a:rPr lang="en-US" dirty="0" smtClean="0"/>
              <a:t> Center of gravity for visible matter and dark matter different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What is this dark matter?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Could it explain many observed astrophysics anomalies?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E2E-90AD-4E85-AF6C-FA29CE9052C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Six observed, unexplained anomalies from astrophysics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u="sng" dirty="0" smtClean="0"/>
              <a:t>High energy anomalies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PAMELA/HEAT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ATIC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WMAP haze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EGRET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u="sng" dirty="0" smtClean="0"/>
              <a:t>Low energy anomalies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INTEGRAL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DAMA/LIBRA</a:t>
            </a:r>
          </a:p>
          <a:p>
            <a:pPr marL="914400" lvl="1" indent="-51435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E2E-90AD-4E85-AF6C-FA29CE9052C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810000" cy="62484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1. The PAMELA/HEAT anomaly: </a:t>
            </a:r>
            <a:br>
              <a:rPr lang="en-US" sz="3600" dirty="0" smtClean="0"/>
            </a:br>
            <a:r>
              <a:rPr lang="en-US" sz="2000" dirty="0" smtClean="0"/>
              <a:t>(</a:t>
            </a:r>
            <a:r>
              <a:rPr lang="en-US" sz="2000" b="1" dirty="0" smtClean="0"/>
              <a:t>PAMELA</a:t>
            </a:r>
            <a:r>
              <a:rPr lang="en-US" sz="2000" dirty="0" smtClean="0"/>
              <a:t>: Payload for Antimatter Exploration and Light-nuclei Astrophysics)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- observed positron flux from cosmic rays </a:t>
            </a:r>
            <a:r>
              <a:rPr lang="el-GR" sz="2700" dirty="0" smtClean="0"/>
              <a:t>φ</a:t>
            </a:r>
            <a:r>
              <a:rPr lang="en-US" sz="2700" baseline="-25000" dirty="0" smtClean="0"/>
              <a:t>e</a:t>
            </a:r>
            <a:r>
              <a:rPr lang="en-US" sz="2700" baseline="4000" dirty="0" smtClean="0"/>
              <a:t>+</a:t>
            </a:r>
            <a:r>
              <a:rPr lang="en-US" sz="2700" dirty="0" smtClean="0"/>
              <a:t> / (</a:t>
            </a:r>
            <a:r>
              <a:rPr lang="el-GR" sz="2700" dirty="0" smtClean="0"/>
              <a:t>φ </a:t>
            </a:r>
            <a:r>
              <a:rPr lang="en-US" sz="2700" baseline="-25000" dirty="0" smtClean="0"/>
              <a:t>e</a:t>
            </a:r>
            <a:r>
              <a:rPr lang="en-US" sz="2700" baseline="4000" dirty="0" smtClean="0"/>
              <a:t>+</a:t>
            </a:r>
            <a:r>
              <a:rPr lang="en-US" sz="2700" dirty="0" smtClean="0"/>
              <a:t> + </a:t>
            </a:r>
            <a:r>
              <a:rPr lang="el-GR" sz="2700" dirty="0" smtClean="0"/>
              <a:t>φ </a:t>
            </a:r>
            <a:r>
              <a:rPr lang="en-US" sz="2700" baseline="-25000" dirty="0" smtClean="0"/>
              <a:t>e</a:t>
            </a:r>
            <a:r>
              <a:rPr lang="en-US" sz="2700" baseline="4000" dirty="0" smtClean="0"/>
              <a:t>-</a:t>
            </a:r>
            <a:r>
              <a:rPr lang="en-US" sz="2700" dirty="0" smtClean="0"/>
              <a:t>) larger than expected; </a:t>
            </a:r>
            <a:br>
              <a:rPr lang="en-US" sz="2700" dirty="0" smtClean="0"/>
            </a:br>
            <a:r>
              <a:rPr lang="en-US" sz="3600" dirty="0" smtClean="0"/>
              <a:t>-</a:t>
            </a:r>
            <a:r>
              <a:rPr lang="en-US" sz="2700" dirty="0" smtClean="0"/>
              <a:t>first seen by HEAT; confirmed by PAMELA</a:t>
            </a:r>
            <a:br>
              <a:rPr lang="en-US" sz="2700" dirty="0" smtClean="0"/>
            </a:br>
            <a:r>
              <a:rPr lang="en-US" sz="2700" dirty="0" smtClean="0"/>
              <a:t>- no such excess seen for protons</a:t>
            </a:r>
            <a:br>
              <a:rPr lang="en-US" sz="2700" dirty="0" smtClean="0"/>
            </a:br>
            <a:r>
              <a:rPr lang="en-US" sz="2700" dirty="0" smtClean="0"/>
              <a:t>- could come from high energy cosmic ray interactions with interstellar medium; or could be due to nearby  mature pulsars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35E9-2981-4DC8-8A6E-3202D5F41192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 descr="Pame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609600"/>
            <a:ext cx="5410200" cy="5191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Pulsar or Dark Matter? </a:t>
            </a:r>
            <a:br>
              <a:rPr lang="en-US" dirty="0" smtClean="0"/>
            </a:br>
            <a:r>
              <a:rPr lang="en-US" dirty="0" smtClean="0"/>
              <a:t>Fermi may tell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600201"/>
            <a:ext cx="3505200" cy="44958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Flux from pulsar characterized by steps</a:t>
            </a:r>
          </a:p>
          <a:p>
            <a:r>
              <a:rPr lang="en-US" dirty="0" smtClean="0"/>
              <a:t>DM would give a power law spectrum</a:t>
            </a:r>
          </a:p>
          <a:p>
            <a:r>
              <a:rPr lang="en-US" dirty="0" err="1" smtClean="0"/>
              <a:t>Malyshev</a:t>
            </a:r>
            <a:r>
              <a:rPr lang="en-US" dirty="0" smtClean="0"/>
              <a:t>, </a:t>
            </a:r>
            <a:r>
              <a:rPr lang="en-US" dirty="0" err="1" smtClean="0"/>
              <a:t>Cholis</a:t>
            </a:r>
            <a:r>
              <a:rPr lang="en-US" dirty="0" smtClean="0"/>
              <a:t> &amp; </a:t>
            </a:r>
            <a:r>
              <a:rPr lang="en-US" dirty="0" err="1" smtClean="0"/>
              <a:t>Gelfand</a:t>
            </a:r>
            <a:r>
              <a:rPr lang="en-US" dirty="0" smtClean="0"/>
              <a:t> suggest Fermi could resolve this with one year of data (arXiv:0903.1310 )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35E9-2981-4DC8-8A6E-3202D5F41192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Pauline Gagnon, 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 descr="pulsar-vs-D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5076825" cy="34194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5334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ATNF: catalog of all known pulsars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5017</TotalTime>
  <Words>2660</Words>
  <Application>Microsoft Office PowerPoint</Application>
  <PresentationFormat>On-screen Show (4:3)</PresentationFormat>
  <Paragraphs>408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Call for a Superdark Moose in a Hidden Valley</vt:lpstr>
      <vt:lpstr>Is there something beyond the Standard Model ?  Yes, and dark matter is the best proof!</vt:lpstr>
      <vt:lpstr>Proof that dark matter exists: the bullet cluster</vt:lpstr>
      <vt:lpstr>Dark Matter is seen by Weak Gravitational Lensing</vt:lpstr>
      <vt:lpstr>So dark matter is there but interacts very weakly</vt:lpstr>
      <vt:lpstr>What is this dark matter?  Could it explain many observed astrophysics anomalies?</vt:lpstr>
      <vt:lpstr>Six observed, unexplained anomalies from astrophysics</vt:lpstr>
      <vt:lpstr>1. The PAMELA/HEAT anomaly:  (PAMELA: Payload for Antimatter Exploration and Light-nuclei Astrophysics) - observed positron flux from cosmic rays φe+ / (φ e+ + φ e-) larger than expected;  -first seen by HEAT; confirmed by PAMELA - no such excess seen for protons - could come from high energy cosmic ray interactions with interstellar medium; or could be due to nearby  mature pulsars</vt:lpstr>
      <vt:lpstr>Pulsar or Dark Matter?  Fermi may tell</vt:lpstr>
      <vt:lpstr>2. The ATIC anomaly:  (ATIC: Advanced Thin Ionization Calorimeter; balloon experiment above Antarctica) excess in cosmic ray electron flux at 300-800 GeV  FERMI will soon release its data on this</vt:lpstr>
      <vt:lpstr>Slide 11</vt:lpstr>
      <vt:lpstr>First results from Fermi:  EGRET excess not confirmed</vt:lpstr>
      <vt:lpstr>Fermi and EGRET agree at large latitudes</vt:lpstr>
      <vt:lpstr>Dado and Dar argue ATIC is also wrong! arXiv:0903.0165v1</vt:lpstr>
      <vt:lpstr>Slide 15</vt:lpstr>
      <vt:lpstr>Slide 16</vt:lpstr>
      <vt:lpstr>Excited dark matter to explain INTEGRAL (Finkbeiner and Weiner astro-ph/0702587)</vt:lpstr>
      <vt:lpstr>Diagrams for excited dark matter</vt:lpstr>
      <vt:lpstr>Slide 19</vt:lpstr>
      <vt:lpstr>Inelastic dark matter scattering (see arXiv:0903.3941v1 for a nice summary)</vt:lpstr>
      <vt:lpstr>Could these anomalies have something in common?</vt:lpstr>
      <vt:lpstr>One size fits all?</vt:lpstr>
      <vt:lpstr>Explains both high energy and low energy anomalies</vt:lpstr>
      <vt:lpstr>A Theory of Dark Matter </vt:lpstr>
      <vt:lpstr>Sommerfeld enhancement: </vt:lpstr>
      <vt:lpstr>A schematic view of Hidden Valley model </vt:lpstr>
      <vt:lpstr>New picture</vt:lpstr>
      <vt:lpstr>But why has φ not been observed yet?</vt:lpstr>
      <vt:lpstr>Production and decays in e+e- colliders Essig, Schuster, Toro arXiv:0903.3941v1 SLAC, Stanford</vt:lpstr>
      <vt:lpstr>Signature in ATLAS: different models predict “lepton jets”</vt:lpstr>
      <vt:lpstr>Cross-section in hadron collider: could be of order 1 pb for ε ~ 10-3</vt:lpstr>
      <vt:lpstr>Some typical dark decay chains Lian-Tao Wang et al. arXiv:0901.0283v1</vt:lpstr>
      <vt:lpstr>NMSSM search at D0  h →aa→ μμ μμ and h →aa→ μμ ττ</vt:lpstr>
      <vt:lpstr>Limits on h→aa→μμ μμ from D0</vt:lpstr>
      <vt:lpstr>Preliminary look at lepton jets: muon pairs are found within δr &lt; 0.2</vt:lpstr>
      <vt:lpstr>mφ easily reconstructed for close muon pairs in ATLAS</vt:lpstr>
      <vt:lpstr>Main problem right now in ATLAS: trigger</vt:lpstr>
      <vt:lpstr>Stay tune….</vt:lpstr>
      <vt:lpstr>But what about that moose?</vt:lpstr>
      <vt:lpstr> Recipe for a SuperDark Moose in a Hidden Valley </vt:lpstr>
      <vt:lpstr>Best way to catch a moose in ATLAS</vt:lpstr>
      <vt:lpstr>Reach on εeff2 from BaBar ~ 10-3 preliminary work from Lian-Tao Wang</vt:lpstr>
      <vt:lpstr>Decay length and track resolution  Lian-Tao Wang et al. arXiv:0901.0283v1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pauline</cp:lastModifiedBy>
  <cp:revision>282</cp:revision>
  <dcterms:created xsi:type="dcterms:W3CDTF">2006-08-16T00:00:00Z</dcterms:created>
  <dcterms:modified xsi:type="dcterms:W3CDTF">2009-04-09T14:41:06Z</dcterms:modified>
</cp:coreProperties>
</file>